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7"/>
  </p:notesMasterIdLst>
  <p:sldIdLst>
    <p:sldId id="296" r:id="rId2"/>
    <p:sldId id="314" r:id="rId3"/>
    <p:sldId id="320" r:id="rId4"/>
    <p:sldId id="323" r:id="rId5"/>
    <p:sldId id="302" r:id="rId6"/>
    <p:sldId id="298" r:id="rId7"/>
    <p:sldId id="299" r:id="rId8"/>
    <p:sldId id="300" r:id="rId9"/>
    <p:sldId id="324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25" r:id="rId19"/>
    <p:sldId id="312" r:id="rId20"/>
    <p:sldId id="311" r:id="rId21"/>
    <p:sldId id="315" r:id="rId22"/>
    <p:sldId id="316" r:id="rId23"/>
    <p:sldId id="317" r:id="rId24"/>
    <p:sldId id="318" r:id="rId25"/>
    <p:sldId id="319" r:id="rId26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9"/>
    <p:restoredTop sz="94651"/>
  </p:normalViewPr>
  <p:slideViewPr>
    <p:cSldViewPr>
      <p:cViewPr varScale="1">
        <p:scale>
          <a:sx n="108" d="100"/>
          <a:sy n="108" d="100"/>
        </p:scale>
        <p:origin x="811" y="9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BAC PROFESSIONNEL (</a:t>
            </a:r>
            <a:r>
              <a:rPr lang="en-US" dirty="0" err="1"/>
              <a:t>Statut</a:t>
            </a:r>
            <a:r>
              <a:rPr lang="en-US" baseline="0" dirty="0"/>
              <a:t> </a:t>
            </a:r>
            <a:r>
              <a:rPr lang="en-US" baseline="0" dirty="0" err="1"/>
              <a:t>scolaire</a:t>
            </a:r>
            <a:r>
              <a:rPr lang="en-US" baseline="0" dirty="0"/>
              <a:t>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55555555555655E-2"/>
          <c:y val="0.19847366527408927"/>
          <c:w val="0.90694444444444478"/>
          <c:h val="0.55756353310865692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9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5C-C142-9A78-1EF1ADDFF632}"/>
              </c:ext>
            </c:extLst>
          </c:dPt>
          <c:dPt>
            <c:idx val="1"/>
            <c:bubble3D val="0"/>
            <c:explosion val="43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B5C-C142-9A78-1EF1ADDFF632}"/>
              </c:ext>
            </c:extLst>
          </c:dPt>
          <c:dPt>
            <c:idx val="2"/>
            <c:bubble3D val="0"/>
            <c:explosion val="26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B5C-C142-9A78-1EF1ADDFF632}"/>
              </c:ext>
            </c:extLst>
          </c:dPt>
          <c:dLbls>
            <c:dLbl>
              <c:idx val="0"/>
              <c:layout>
                <c:manualLayout>
                  <c:x val="-0.1120721784776904"/>
                  <c:y val="2.8045033571986955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5C-C142-9A78-1EF1ADDFF632}"/>
                </c:ext>
              </c:extLst>
            </c:dLbl>
            <c:dLbl>
              <c:idx val="1"/>
              <c:layout>
                <c:manualLayout>
                  <c:x val="9.6132327209098867E-2"/>
                  <c:y val="-0.14223152764188507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5C-C142-9A78-1EF1ADDFF632}"/>
                </c:ext>
              </c:extLst>
            </c:dLbl>
            <c:dLbl>
              <c:idx val="2"/>
              <c:layout>
                <c:manualLayout>
                  <c:x val="9.5419072615923015E-2"/>
                  <c:y val="5.5747423214110088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5C-C142-9A78-1EF1ADDFF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Feuil1!$A$3:$A$5</c:f>
              <c:strCache>
                <c:ptCount val="3"/>
                <c:pt idx="0">
                  <c:v>Enseignement général</c:v>
                </c:pt>
                <c:pt idx="1">
                  <c:v>Enseignement professionnel théorique</c:v>
                </c:pt>
                <c:pt idx="2">
                  <c:v>Périodes de formation en entreprise</c:v>
                </c:pt>
              </c:strCache>
            </c:strRef>
          </c:cat>
          <c:val>
            <c:numRef>
              <c:f>Feuil1!$B$3:$B$5</c:f>
              <c:numCache>
                <c:formatCode>General</c:formatCode>
                <c:ptCount val="3"/>
                <c:pt idx="0">
                  <c:v>39</c:v>
                </c:pt>
                <c:pt idx="1">
                  <c:v>38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5C-C142-9A78-1EF1ADDFF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BAC PROFESSIONNEL (</a:t>
            </a:r>
            <a:r>
              <a:rPr lang="en-US" dirty="0" err="1"/>
              <a:t>Statut</a:t>
            </a:r>
            <a:r>
              <a:rPr lang="en-US" dirty="0"/>
              <a:t> </a:t>
            </a:r>
            <a:r>
              <a:rPr lang="en-US" dirty="0" err="1"/>
              <a:t>apprenti</a:t>
            </a:r>
            <a:r>
              <a:rPr lang="en-US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895833333333398E-2"/>
          <c:y val="0.2119064336352626"/>
          <c:w val="0.88281249999999967"/>
          <c:h val="0.58402525643730863"/>
        </c:manualLayout>
      </c:layout>
      <c:pie3DChart>
        <c:varyColors val="1"/>
        <c:ser>
          <c:idx val="0"/>
          <c:order val="0"/>
          <c:explosion val="28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81-C741-821F-AF3E8641749B}"/>
              </c:ext>
            </c:extLst>
          </c:dPt>
          <c:dPt>
            <c:idx val="1"/>
            <c:bubble3D val="0"/>
            <c:explosion val="39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81-C741-821F-AF3E8641749B}"/>
              </c:ext>
            </c:extLst>
          </c:dPt>
          <c:dPt>
            <c:idx val="2"/>
            <c:bubble3D val="0"/>
            <c:explosion val="1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581-C741-821F-AF3E8641749B}"/>
              </c:ext>
            </c:extLst>
          </c:dPt>
          <c:dLbls>
            <c:dLbl>
              <c:idx val="2"/>
              <c:layout>
                <c:manualLayout>
                  <c:x val="0.18769903762029763"/>
                  <c:y val="-9.42337416156313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81-C741-821F-AF3E8641749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Feuil1!$A$11:$A$13</c:f>
              <c:strCache>
                <c:ptCount val="3"/>
                <c:pt idx="0">
                  <c:v>Enseignement général</c:v>
                </c:pt>
                <c:pt idx="1">
                  <c:v>Enseignement professionnel théorique</c:v>
                </c:pt>
                <c:pt idx="2">
                  <c:v>Périodes de formation en entreprise</c:v>
                </c:pt>
              </c:strCache>
            </c:strRef>
          </c:cat>
          <c:val>
            <c:numRef>
              <c:f>Feuil1!$B$11:$B$13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81-C741-821F-AF3E86417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468791010498735E-2"/>
          <c:y val="0.79380082074699176"/>
          <c:w val="0.84706241797900261"/>
          <c:h val="0.20619917925300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Voir schéma du diaporama « officiel » EN avec diapo « Pauline et Noah »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FC42448-EC18-DB43-993F-A0A3FC49B07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955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CARTE DES PO LYCÉES PAR TERRITOIRE</a:t>
            </a:r>
          </a:p>
        </p:txBody>
      </p:sp>
    </p:spTree>
    <p:extLst>
      <p:ext uri="{BB962C8B-B14F-4D97-AF65-F5344CB8AC3E}">
        <p14:creationId xmlns:p14="http://schemas.microsoft.com/office/powerpoint/2010/main" val="152663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FC42448-EC18-DB43-993F-A0A3FC49B07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REPRENDRE LE LOGO EC 49 + COULEURS</a:t>
            </a:r>
          </a:p>
        </p:txBody>
      </p:sp>
    </p:spTree>
    <p:extLst>
      <p:ext uri="{BB962C8B-B14F-4D97-AF65-F5344CB8AC3E}">
        <p14:creationId xmlns:p14="http://schemas.microsoft.com/office/powerpoint/2010/main" val="374388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826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CARTE DES PO LYCÉES PAR TERRITOIRE</a:t>
            </a:r>
          </a:p>
        </p:txBody>
      </p:sp>
    </p:spTree>
    <p:extLst>
      <p:ext uri="{BB962C8B-B14F-4D97-AF65-F5344CB8AC3E}">
        <p14:creationId xmlns:p14="http://schemas.microsoft.com/office/powerpoint/2010/main" val="1444036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CARTE DES PO LYCÉES PAR TERRITOIRE</a:t>
            </a:r>
          </a:p>
        </p:txBody>
      </p:sp>
    </p:spTree>
    <p:extLst>
      <p:ext uri="{BB962C8B-B14F-4D97-AF65-F5344CB8AC3E}">
        <p14:creationId xmlns:p14="http://schemas.microsoft.com/office/powerpoint/2010/main" val="1906035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CARTE DES PO LYCÉES PAR TERRITOIRE</a:t>
            </a:r>
          </a:p>
        </p:txBody>
      </p:sp>
    </p:spTree>
    <p:extLst>
      <p:ext uri="{BB962C8B-B14F-4D97-AF65-F5344CB8AC3E}">
        <p14:creationId xmlns:p14="http://schemas.microsoft.com/office/powerpoint/2010/main" val="308628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CARTE DES PO LYCÉES PAR TERRITOIRE</a:t>
            </a:r>
          </a:p>
        </p:txBody>
      </p:sp>
    </p:spTree>
    <p:extLst>
      <p:ext uri="{BB962C8B-B14F-4D97-AF65-F5344CB8AC3E}">
        <p14:creationId xmlns:p14="http://schemas.microsoft.com/office/powerpoint/2010/main" val="259800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3C74185-EF2F-E34A-96F2-0279A6B8349A}" type="datetimeFigureOut">
              <a:rPr lang="fr-FR" smtClean="0"/>
              <a:pPr/>
              <a:t>02/11/2021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7F4E-5394-5C42-ACC3-5B5A2609F61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27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9_yCNM_Cetc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84638"/>
            <a:ext cx="9144000" cy="3409217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5742" y="462964"/>
            <a:ext cx="6965705" cy="562754"/>
          </a:xfrm>
        </p:spPr>
        <p:txBody>
          <a:bodyPr anchor="ctr">
            <a:noAutofit/>
          </a:bodyPr>
          <a:lstStyle/>
          <a:p>
            <a:r>
              <a:rPr lang="fr-FR" sz="38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L’ENSEIGNEMENT CATHOLIQUE</a:t>
            </a:r>
          </a:p>
        </p:txBody>
      </p:sp>
      <p:sp>
        <p:nvSpPr>
          <p:cNvPr id="5" name="Ellipse 4"/>
          <p:cNvSpPr/>
          <p:nvPr/>
        </p:nvSpPr>
        <p:spPr>
          <a:xfrm>
            <a:off x="3205892" y="1903558"/>
            <a:ext cx="2732216" cy="2642042"/>
          </a:xfrm>
          <a:prstGeom prst="ellipse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607615" y="2253600"/>
            <a:ext cx="1941959" cy="1941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222513" y="1291282"/>
            <a:ext cx="674867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27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PARTENAIRE DE VOTRE ORIENTATION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42900" y="744341"/>
            <a:ext cx="752842" cy="0"/>
          </a:xfrm>
          <a:prstGeom prst="line">
            <a:avLst/>
          </a:prstGeom>
          <a:ln w="57150">
            <a:solidFill>
              <a:srgbClr val="3C3C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8061446" y="744341"/>
            <a:ext cx="753300" cy="0"/>
          </a:xfrm>
          <a:prstGeom prst="line">
            <a:avLst/>
          </a:prstGeom>
          <a:ln w="57150">
            <a:solidFill>
              <a:srgbClr val="3C3C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57" y="2605664"/>
            <a:ext cx="1654981" cy="10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7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direction\Desktop\Images- Photos\Photo CHAMP BLANC ICI JPG\Sciences 12 dessin TP.jpg"/>
          <p:cNvPicPr>
            <a:picLocks noChangeAspect="1" noChangeArrowheads="1"/>
          </p:cNvPicPr>
          <p:nvPr/>
        </p:nvPicPr>
        <p:blipFill>
          <a:blip r:embed="rId2" cstate="print">
            <a:grayscl/>
            <a:alphaModFix amt="50000"/>
          </a:blip>
          <a:srcRect/>
          <a:stretch>
            <a:fillRect/>
          </a:stretch>
        </p:blipFill>
        <p:spPr bwMode="auto">
          <a:xfrm>
            <a:off x="0" y="1"/>
            <a:ext cx="9153939" cy="599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osange 4"/>
          <p:cNvSpPr/>
          <p:nvPr/>
        </p:nvSpPr>
        <p:spPr>
          <a:xfrm>
            <a:off x="2469597" y="486816"/>
            <a:ext cx="4204805" cy="4204805"/>
          </a:xfrm>
          <a:prstGeom prst="diamond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469597" y="1419622"/>
            <a:ext cx="4204805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3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- 2 -</a:t>
            </a:r>
          </a:p>
          <a:p>
            <a:pPr algn="ctr"/>
            <a:r>
              <a:rPr lang="fr-FR" sz="28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LA VOIE</a:t>
            </a:r>
          </a:p>
          <a:p>
            <a:pPr algn="ctr"/>
            <a:r>
              <a:rPr lang="fr-FR" sz="28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GÉNÉRALE ET TECHNOLOGIQUE</a:t>
            </a:r>
          </a:p>
        </p:txBody>
      </p:sp>
    </p:spTree>
    <p:extLst>
      <p:ext uri="{BB962C8B-B14F-4D97-AF65-F5344CB8AC3E}">
        <p14:creationId xmlns:p14="http://schemas.microsoft.com/office/powerpoint/2010/main" val="2017165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6613" y="1421354"/>
            <a:ext cx="8891380" cy="9004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F49D1E"/>
                </a:solidFill>
                <a:latin typeface="Myriad Pro" charset="0"/>
                <a:ea typeface="Myriad Pro" charset="0"/>
                <a:cs typeface="Myriad Pro" charset="0"/>
              </a:rPr>
              <a:t>LA VOIE GÉNÉRALE ET TECHNOLOGIQUE,</a:t>
            </a:r>
          </a:p>
          <a:p>
            <a:r>
              <a:rPr lang="fr-FR" sz="2400" dirty="0">
                <a:solidFill>
                  <a:srgbClr val="F49D1E"/>
                </a:solidFill>
                <a:latin typeface="Myriad Pro Light" charset="0"/>
                <a:ea typeface="Myriad Pro Light" charset="0"/>
                <a:cs typeface="Myriad Pro Light" charset="0"/>
              </a:rPr>
              <a:t>VOIE DE LA RÉUSSITE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66613" y="2496525"/>
            <a:ext cx="7495674" cy="129989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Envisager des études supérieures.</a:t>
            </a:r>
          </a:p>
          <a:p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Travailler sur des concepts</a:t>
            </a:r>
          </a:p>
          <a:p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Souhaiter développer sa culture générale.</a:t>
            </a:r>
          </a:p>
          <a:p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Aimer développer sa pensée à l’écrit et à l’oral.</a:t>
            </a:r>
          </a:p>
        </p:txBody>
      </p:sp>
      <p:grpSp>
        <p:nvGrpSpPr>
          <p:cNvPr id="2" name="Grouper 5"/>
          <p:cNvGrpSpPr/>
          <p:nvPr/>
        </p:nvGrpSpPr>
        <p:grpSpPr>
          <a:xfrm>
            <a:off x="232287" y="4050195"/>
            <a:ext cx="8659093" cy="721430"/>
            <a:chOff x="2544417" y="5274365"/>
            <a:chExt cx="7620000" cy="961906"/>
          </a:xfrm>
        </p:grpSpPr>
        <p:sp>
          <p:nvSpPr>
            <p:cNvPr id="13" name="Rectangle 12"/>
            <p:cNvSpPr/>
            <p:nvPr/>
          </p:nvSpPr>
          <p:spPr>
            <a:xfrm>
              <a:off x="2544417" y="5555266"/>
              <a:ext cx="761999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500" dirty="0">
                  <a:solidFill>
                    <a:srgbClr val="C00000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LA SECONDE Générale et Technologique est de nouveau une classe d’orientation.</a:t>
              </a:r>
              <a:endParaRPr lang="fr-FR" sz="1500" dirty="0">
                <a:solidFill>
                  <a:srgbClr val="C00000"/>
                </a:solidFill>
                <a:latin typeface="Myriad Pro Light"/>
                <a:ea typeface="Myriad Pro Light" charset="0"/>
                <a:cs typeface="Myriad Pro Light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544417" y="5274365"/>
              <a:ext cx="7620000" cy="96190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 descr="JD AA 1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7993" y="-249729"/>
            <a:ext cx="189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CDI 6 prof conseils élèv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993" y="-91890"/>
            <a:ext cx="1890000" cy="125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direction\Desktop\Images- Photos\Photo CHAMP BLANC ICI JPG\CDI élèves maths trava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007" y="-86705"/>
            <a:ext cx="1890000" cy="125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2ST2S (3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7993" y="-247352"/>
            <a:ext cx="189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Art 25 travail au mu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7993" y="-245799"/>
            <a:ext cx="1890000" cy="141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-139148" y="1093305"/>
            <a:ext cx="9422295" cy="92737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6613" y="1260389"/>
            <a:ext cx="8369274" cy="9004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solidFill>
                  <a:srgbClr val="F49D1E"/>
                </a:solidFill>
                <a:latin typeface="Myriad Pro" charset="0"/>
                <a:ea typeface="Myriad Pro" charset="0"/>
                <a:cs typeface="Myriad Pro" charset="0"/>
              </a:rPr>
              <a:t>AU PROGRAMME D’UNE SECONDE </a:t>
            </a:r>
          </a:p>
          <a:p>
            <a:pPr algn="ctr"/>
            <a:r>
              <a:rPr lang="fr-FR" sz="2400" dirty="0">
                <a:solidFill>
                  <a:srgbClr val="F49D1E"/>
                </a:solidFill>
                <a:latin typeface="Myriad Pro Light" charset="0"/>
                <a:ea typeface="Myriad Pro Light" charset="0"/>
                <a:cs typeface="Myriad Pro Light" charset="0"/>
              </a:rPr>
              <a:t>GÉNÉRALE ET TECHNOLOGIQUE</a:t>
            </a:r>
          </a:p>
        </p:txBody>
      </p:sp>
      <p:pic>
        <p:nvPicPr>
          <p:cNvPr id="14" name="Image 13" descr="JD AA 1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7993" y="-249729"/>
            <a:ext cx="189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CDI 6 prof conseils élèv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993" y="-91890"/>
            <a:ext cx="1890000" cy="125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direction\Desktop\Images- Photos\Photo CHAMP BLANC ICI JPG\CDI élèves maths trava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007" y="-86705"/>
            <a:ext cx="1890000" cy="125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2ST2S (3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7993" y="-247352"/>
            <a:ext cx="189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Art 25 travail au mu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7993" y="-245799"/>
            <a:ext cx="1890000" cy="141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-139148" y="1093305"/>
            <a:ext cx="9422295" cy="92737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774219"/>
              </p:ext>
            </p:extLst>
          </p:nvPr>
        </p:nvGraphicFramePr>
        <p:xfrm>
          <a:off x="387364" y="2168904"/>
          <a:ext cx="8369274" cy="184300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89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9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9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5147">
                <a:tc>
                  <a:txBody>
                    <a:bodyPr/>
                    <a:lstStyle/>
                    <a:p>
                      <a:pPr algn="l"/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" charset="0"/>
                          <a:ea typeface="Myriad Pro" charset="0"/>
                          <a:cs typeface="Myriad Pro" charset="0"/>
                        </a:rPr>
                        <a:t>DES ENSEIGNEMENTS </a:t>
                      </a:r>
                    </a:p>
                    <a:p>
                      <a:pPr algn="l"/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" charset="0"/>
                          <a:ea typeface="Myriad Pro" charset="0"/>
                          <a:cs typeface="Myriad Pro" charset="0"/>
                        </a:rPr>
                        <a:t>DE TRONC COMMUN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Français, histoire-géographie,</a:t>
                      </a:r>
                      <a:r>
                        <a:rPr lang="fr-FR" sz="1100" b="0" i="0" baseline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 LV 1 et 2,  maths, sciences physiques, SVT, EPS, SES, Sciences du numérique  - AP et module orientation</a:t>
                      </a:r>
                      <a:endParaRPr lang="fr-FR" sz="1100" b="0" i="0" dirty="0">
                        <a:ln>
                          <a:noFill/>
                        </a:ln>
                        <a:solidFill>
                          <a:srgbClr val="3C3C3B"/>
                        </a:solidFill>
                        <a:latin typeface="Myriad Pro Light" charset="0"/>
                        <a:ea typeface="Myriad Pro Light" charset="0"/>
                        <a:cs typeface="Myriad Pro Light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26h30</a:t>
                      </a:r>
                      <a:r>
                        <a:rPr lang="fr-FR" sz="1100" b="0" i="0" baseline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 hebdomadaires</a:t>
                      </a:r>
                      <a:endParaRPr lang="fr-FR" sz="1100" b="0" i="0" dirty="0">
                        <a:ln>
                          <a:noFill/>
                        </a:ln>
                        <a:solidFill>
                          <a:srgbClr val="3C3C3B"/>
                        </a:solidFill>
                        <a:latin typeface="Myriad Pro Light" charset="0"/>
                        <a:ea typeface="Myriad Pro Light" charset="0"/>
                        <a:cs typeface="Myriad Pro Light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929">
                <a:tc>
                  <a:txBody>
                    <a:bodyPr/>
                    <a:lstStyle/>
                    <a:p>
                      <a:pPr algn="l"/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" charset="0"/>
                          <a:ea typeface="Myriad Pro" charset="0"/>
                          <a:cs typeface="Myriad Pro" charset="0"/>
                        </a:rPr>
                        <a:t>ENSEIGNEMENTS OPTIONNELS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2 options possibles 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 Selon l’option choisie</a:t>
                      </a:r>
                      <a:endParaRPr lang="fr-FR" sz="1100" b="0" i="0" baseline="0" dirty="0">
                        <a:ln>
                          <a:noFill/>
                        </a:ln>
                        <a:solidFill>
                          <a:srgbClr val="3C3C3B"/>
                        </a:solidFill>
                        <a:latin typeface="Myriad Pro Light" charset="0"/>
                        <a:ea typeface="Myriad Pro Light" charset="0"/>
                        <a:cs typeface="Myriad Pro Light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929">
                <a:tc>
                  <a:txBody>
                    <a:bodyPr/>
                    <a:lstStyle/>
                    <a:p>
                      <a:pPr algn="l"/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" charset="0"/>
                          <a:ea typeface="Myriad Pro" charset="0"/>
                          <a:cs typeface="Myriad Pro" charset="0"/>
                        </a:rPr>
                        <a:t>UNE OPTION EN SUPPLEMENT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baseline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Langue et culture de l’antiquité (Latin/Grec)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3 heures</a:t>
                      </a:r>
                      <a:r>
                        <a:rPr lang="fr-FR" sz="1100" b="0" i="0" baseline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latin typeface="Myriad Pro Light" charset="0"/>
                          <a:ea typeface="Myriad Pro Light" charset="0"/>
                          <a:cs typeface="Myriad Pro Light" charset="0"/>
                        </a:rPr>
                        <a:t> hebdomadaires   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AC71C5D-553C-4DE8-86AB-559E8FDA1266}"/>
              </a:ext>
            </a:extLst>
          </p:cNvPr>
          <p:cNvSpPr txBox="1"/>
          <p:nvPr/>
        </p:nvSpPr>
        <p:spPr>
          <a:xfrm>
            <a:off x="395536" y="4299943"/>
            <a:ext cx="7957948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>
                <a:latin typeface="Myriad Pro Light"/>
              </a:rPr>
              <a:t>Possibilité de préparer une mention européenne au BAC dans les établissements qui la proposent.</a:t>
            </a:r>
          </a:p>
          <a:p>
            <a:endParaRPr lang="fr-FR" dirty="0">
              <a:latin typeface="Myriad Pro Light"/>
            </a:endParaRPr>
          </a:p>
          <a:p>
            <a:endParaRPr lang="fr-FR" dirty="0">
              <a:latin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71099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direction\Desktop\Images- Photos\Photo CHAMP BLANC ICI JPG\Sciences 12 dessin TP.jpg"/>
          <p:cNvPicPr>
            <a:picLocks noChangeAspect="1" noChangeArrowheads="1"/>
          </p:cNvPicPr>
          <p:nvPr/>
        </p:nvPicPr>
        <p:blipFill>
          <a:blip r:embed="rId2" cstate="print">
            <a:grayscl/>
            <a:alphaModFix amt="35000"/>
          </a:blip>
          <a:srcRect/>
          <a:stretch>
            <a:fillRect/>
          </a:stretch>
        </p:blipFill>
        <p:spPr bwMode="auto">
          <a:xfrm>
            <a:off x="-9939" y="1"/>
            <a:ext cx="9153939" cy="599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144794" y="0"/>
            <a:ext cx="5999207" cy="5143500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218005" y="264507"/>
            <a:ext cx="5999206" cy="321883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05740" indent="-205740">
              <a:spcBef>
                <a:spcPts val="435"/>
              </a:spcBef>
              <a:defRPr/>
            </a:pPr>
            <a:r>
              <a:rPr lang="fr-FR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Biotechnologies (1,5h)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Management et gestion (1,5h)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Santé et social (1,5h)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Sciences et laboratoire (1,5h)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Sciences de l’ingénieur (1,5h)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Création et innovations technologiques (1,5h)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Création et culture-design (6h)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Hippologie et équitation  (3h - Ets agri)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Pratiques sociales et culturelles (3h - Ets agri)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Pratiques professionnelles (3h - Ets agri)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Ateliers artistiques (72h/an)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3A742E-AF66-4B4B-B536-F3F6CB8A0D79}"/>
              </a:ext>
            </a:extLst>
          </p:cNvPr>
          <p:cNvSpPr txBox="1"/>
          <p:nvPr/>
        </p:nvSpPr>
        <p:spPr>
          <a:xfrm>
            <a:off x="519881" y="641555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170B78-1833-40CE-9B19-5C2F564C096D}"/>
              </a:ext>
            </a:extLst>
          </p:cNvPr>
          <p:cNvSpPr txBox="1"/>
          <p:nvPr/>
        </p:nvSpPr>
        <p:spPr>
          <a:xfrm>
            <a:off x="71505" y="1767684"/>
            <a:ext cx="2991845" cy="160813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fr-FR" sz="2000" dirty="0"/>
              <a:t>LES ENSEIGNEMENTS 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OPTIONNELS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TECHNOLOGIQUES</a:t>
            </a:r>
          </a:p>
        </p:txBody>
      </p:sp>
    </p:spTree>
    <p:extLst>
      <p:ext uri="{BB962C8B-B14F-4D97-AF65-F5344CB8AC3E}">
        <p14:creationId xmlns:p14="http://schemas.microsoft.com/office/powerpoint/2010/main" val="54770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direction\Desktop\Images- Photos\Photo CHAMP BLANC ICI JPG\Sciences 12 dessin TP.jpg"/>
          <p:cNvPicPr>
            <a:picLocks noChangeAspect="1" noChangeArrowheads="1"/>
          </p:cNvPicPr>
          <p:nvPr/>
        </p:nvPicPr>
        <p:blipFill>
          <a:blip r:embed="rId2" cstate="print">
            <a:grayscl/>
            <a:alphaModFix amt="35000"/>
          </a:blip>
          <a:srcRect/>
          <a:stretch>
            <a:fillRect/>
          </a:stretch>
        </p:blipFill>
        <p:spPr bwMode="auto">
          <a:xfrm>
            <a:off x="-9939" y="1"/>
            <a:ext cx="9153939" cy="599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7036" y="1"/>
            <a:ext cx="6206924" cy="5143499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059832" y="195486"/>
            <a:ext cx="5798540" cy="418319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57175" indent="-257175">
              <a:spcBef>
                <a:spcPts val="435"/>
              </a:spcBef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Grec ancien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Latin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LV3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Arts (théâtre / cinéma-audiovisuel / arts plastiques / musique / danse)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Histoire des arts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EPS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Arts du cirque (6h)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Ecologie – agronomie-territoire et développement durable (Ets agri)</a:t>
            </a:r>
          </a:p>
          <a:p>
            <a:pPr marL="205740" indent="-205740">
              <a:spcBef>
                <a:spcPts val="435"/>
              </a:spcBef>
              <a:defRPr/>
            </a:pPr>
            <a:endParaRPr lang="fr-FR" sz="1800" dirty="0">
              <a:solidFill>
                <a:srgbClr val="3C3C3B"/>
              </a:solidFill>
              <a:latin typeface="Myriad Pro Light" charset="0"/>
              <a:ea typeface="Myriad Pro Light" charset="0"/>
              <a:cs typeface="Myriad Pro Light" charset="0"/>
            </a:endParaRPr>
          </a:p>
          <a:p>
            <a:pPr marL="205740" indent="-205740">
              <a:spcBef>
                <a:spcPts val="435"/>
              </a:spcBef>
              <a:defRPr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UN CAS PARTICULIER : </a:t>
            </a:r>
          </a:p>
          <a:p>
            <a:pPr marL="214313" indent="-214313">
              <a:spcBef>
                <a:spcPts val="435"/>
              </a:spcBef>
              <a:buFont typeface="Arial" charset="0"/>
              <a:buChar char="•"/>
              <a:defRPr/>
            </a:pPr>
            <a:r>
              <a:rPr lang="fr-FR" sz="18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Seconde spécifique Hôtellerie-Restauration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0BE413-30CD-4C52-85CC-9DD14E0FA8DD}"/>
              </a:ext>
            </a:extLst>
          </p:cNvPr>
          <p:cNvSpPr txBox="1"/>
          <p:nvPr/>
        </p:nvSpPr>
        <p:spPr>
          <a:xfrm>
            <a:off x="67987" y="1767684"/>
            <a:ext cx="2991845" cy="160813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fr-FR" sz="2000" dirty="0"/>
              <a:t>LES ENSEIGNEMENTS 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OPTIONNELS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GENERAUX (3H)</a:t>
            </a: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Image 6" descr="CDI 3 Coin lecture.jpg"/>
          <p:cNvPicPr>
            <a:picLocks noChangeAspect="1"/>
          </p:cNvPicPr>
          <p:nvPr/>
        </p:nvPicPr>
        <p:blipFill>
          <a:blip r:embed="rId3" cstate="print">
            <a:grayscl/>
            <a:alphaModFix amt="35000"/>
          </a:blip>
          <a:srcRect/>
          <a:stretch>
            <a:fillRect/>
          </a:stretch>
        </p:blipFill>
        <p:spPr bwMode="auto">
          <a:xfrm>
            <a:off x="0" y="1"/>
            <a:ext cx="9172575" cy="61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5906" y="637619"/>
            <a:ext cx="8081348" cy="3819525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38200" y="806942"/>
            <a:ext cx="746760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21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LES BACCALAURÉATS TECHNOLOGIQUES :</a:t>
            </a:r>
          </a:p>
          <a:p>
            <a:pPr algn="ctr"/>
            <a:r>
              <a:rPr lang="fr-FR" sz="21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DIVERS ET NOMBREUX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13233" y="1653734"/>
            <a:ext cx="798402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SCIENCES ET TECHNOLOGIES DU MANAGEMENT ET DE LA GESTION (STMG)</a:t>
            </a:r>
          </a:p>
          <a:p>
            <a:r>
              <a:rPr lang="fr-FR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rPr>
              <a:t>Sacré Cœur La Salle ANGERS / Sainte Marie CHOLET / Champ Blanc LE LONGERON / Saint Louis SAUMUR / Bourg Chevreau SEGRE / </a:t>
            </a:r>
          </a:p>
          <a:p>
            <a:r>
              <a:rPr lang="fr-FR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rPr>
              <a:t>Saint Aubin La Salle SAINT SYLVAIN D’ANJOU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13232" y="2499742"/>
            <a:ext cx="7886699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SCIENCES ET TECHNOLOGIES DE LA SANTÉ ET DU SOCIAL (ST2S)</a:t>
            </a:r>
          </a:p>
          <a:p>
            <a:r>
              <a:rPr lang="fr-FR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rPr>
              <a:t>Mongazon ANGERS / Jeanne Delanoue CHOLET / Les Ardilliers SAUMUR / Bourg Chevreau SEGRE</a:t>
            </a:r>
            <a:endParaRPr lang="fr-FR" sz="1050" dirty="0">
              <a:solidFill>
                <a:srgbClr val="3C3C3B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3231" y="3152058"/>
            <a:ext cx="7886699" cy="4462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SCIENCES ET TECHNOLOGIES DE L’INDUSTRIE ET DU DÉVELOPPEMENT DURABLE (STI2D)</a:t>
            </a:r>
          </a:p>
          <a:p>
            <a:r>
              <a:rPr lang="fr-FR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rPr>
              <a:t>Dom Sortais BEAUPREAU  / Saint Aubin La Salle SAINT SYLVAIN D’ANJOU </a:t>
            </a:r>
          </a:p>
        </p:txBody>
      </p:sp>
    </p:spTree>
    <p:extLst>
      <p:ext uri="{BB962C8B-B14F-4D97-AF65-F5344CB8AC3E}">
        <p14:creationId xmlns:p14="http://schemas.microsoft.com/office/powerpoint/2010/main" val="1360087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Image 6" descr="CDI 3 Coin lecture.jpg"/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</a:blip>
          <a:srcRect/>
          <a:stretch>
            <a:fillRect/>
          </a:stretch>
        </p:blipFill>
        <p:spPr bwMode="auto">
          <a:xfrm>
            <a:off x="0" y="1"/>
            <a:ext cx="9172575" cy="61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888" y="661988"/>
            <a:ext cx="7896225" cy="3819525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38200" y="806942"/>
            <a:ext cx="7467600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23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LES BACCALAURÉATS TECHNOLOGIQUES :</a:t>
            </a:r>
          </a:p>
          <a:p>
            <a:pPr algn="ctr"/>
            <a:r>
              <a:rPr lang="fr-FR" sz="23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DIVERS ET NOMBREUX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45331" y="1570309"/>
            <a:ext cx="74676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SCIENCES ET TECHNOLOGIES DU LABORATOIRE (STL)</a:t>
            </a:r>
          </a:p>
          <a:p>
            <a:r>
              <a:rPr lang="fr-FR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rPr>
              <a:t>Saint Benoît Université ANGERS / Bourg Chevreau SEGRE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40569" y="2117780"/>
            <a:ext cx="7167563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SCIENCES ET TECHNOLOGIES DU DESIGN ET DES ARTS APPLIQUÉS (STD2A)</a:t>
            </a:r>
          </a:p>
          <a:p>
            <a:r>
              <a:rPr lang="fr-FR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rPr>
              <a:t>Jeanne Delanoue CHOLET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40569" y="2715766"/>
            <a:ext cx="6905625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SCIENCES ET TECHNOLOGIES DE L’AGRONOMIE ET DU VIVANT (STAV)</a:t>
            </a:r>
          </a:p>
          <a:p>
            <a:r>
              <a:rPr lang="fr-FR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rPr>
              <a:t>Lycée agricole de Pouillé LES PONTS DE CÉ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40569" y="3341916"/>
            <a:ext cx="7565231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SCIENCES ET TECHNOLOGIES DE L’HÔTELLERIE ET DE LA RESTAURATION (STHR)</a:t>
            </a:r>
          </a:p>
          <a:p>
            <a:r>
              <a:rPr lang="fr-FR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rPr>
              <a:t>Lycée Jeanne Delanoue CHOLET</a:t>
            </a:r>
            <a:endParaRPr lang="fr-FR" sz="1050" b="1" dirty="0">
              <a:solidFill>
                <a:schemeClr val="tx1">
                  <a:lumMod val="75000"/>
                  <a:lumOff val="2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04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Image 6" descr="CDI 3 Coin lecture.jpg"/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</a:blip>
          <a:srcRect/>
          <a:stretch>
            <a:fillRect/>
          </a:stretch>
        </p:blipFill>
        <p:spPr bwMode="auto">
          <a:xfrm>
            <a:off x="0" y="1"/>
            <a:ext cx="9172575" cy="61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888" y="661988"/>
            <a:ext cx="7896225" cy="3819525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38200" y="806942"/>
            <a:ext cx="7467600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23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LE BACCALAURÉAT GENERAL</a:t>
            </a:r>
          </a:p>
          <a:p>
            <a:pPr algn="ctr"/>
            <a:r>
              <a:rPr lang="fr-FR" sz="23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UN PARCOURS A CONSTRUIRE…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568" y="1779662"/>
            <a:ext cx="7560469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UN TRONC COMMUN </a:t>
            </a:r>
          </a:p>
          <a:p>
            <a:endParaRPr lang="fr-FR" sz="1800" dirty="0">
              <a:solidFill>
                <a:srgbClr val="3C3C3B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 Light" charset="0"/>
                <a:cs typeface="Myriad Pro Light" charset="0"/>
              </a:rPr>
              <a:t>DES ENSEIGNEMENTS DE SPECIALITE (3 en première et 2 en terminale)</a:t>
            </a:r>
          </a:p>
          <a:p>
            <a:endParaRPr lang="fr-FR" sz="1800" dirty="0">
              <a:solidFill>
                <a:srgbClr val="3C3C3B"/>
              </a:solidFill>
              <a:latin typeface="Myriad Pro" charset="0"/>
              <a:ea typeface="Myriad Pro Light" charset="0"/>
              <a:cs typeface="Myriad Pro Light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 Light" charset="0"/>
                <a:cs typeface="Myriad Pro Light" charset="0"/>
              </a:rPr>
              <a:t>DES ENSEIGNEMENTS OPTIONNELS</a:t>
            </a:r>
          </a:p>
          <a:p>
            <a:r>
              <a:rPr lang="fr-FR" dirty="0">
                <a:solidFill>
                  <a:srgbClr val="3C3C3B"/>
                </a:solidFill>
                <a:latin typeface="Myriad Pro" charset="0"/>
                <a:ea typeface="Myriad Pro Light" charset="0"/>
                <a:cs typeface="Myriad Pro Ligh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1646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b="1826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cxnSp>
        <p:nvCxnSpPr>
          <p:cNvPr id="73" name="Connecteur droit avec flèche 72"/>
          <p:cNvCxnSpPr/>
          <p:nvPr/>
        </p:nvCxnSpPr>
        <p:spPr>
          <a:xfrm flipV="1">
            <a:off x="7422158" y="3296813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459610" y="1454801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1055" y="3758741"/>
            <a:ext cx="2686477" cy="642942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2</a:t>
            </a:r>
            <a:r>
              <a:rPr lang="fr-FR" sz="1200" baseline="300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nde</a:t>
            </a: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 générale</a:t>
            </a:r>
          </a:p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et technologique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1055" y="2650138"/>
            <a:ext cx="1080120" cy="648072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1ère générale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8856" y="2651536"/>
            <a:ext cx="1154992" cy="645277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Première</a:t>
            </a:r>
          </a:p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technologique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956099" y="1459994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958608" y="2392107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764293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7175" y="4671583"/>
            <a:ext cx="8639175" cy="378619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COLLEGE / 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PREPA PRO / 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SEGPA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7175" y="171451"/>
            <a:ext cx="8639175" cy="413147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21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INSERTION PROFESSIONNELLE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179482" y="4080212"/>
            <a:ext cx="810815" cy="0"/>
          </a:xfrm>
          <a:prstGeom prst="straightConnector1">
            <a:avLst/>
          </a:prstGeom>
          <a:ln w="38100">
            <a:solidFill>
              <a:srgbClr val="3C3C3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958607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528756" y="2907506"/>
            <a:ext cx="1088532" cy="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 flipV="1">
            <a:off x="1925604" y="584597"/>
            <a:ext cx="1221" cy="278883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3030279" y="3296812"/>
            <a:ext cx="1051858" cy="50182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5210032" y="584671"/>
            <a:ext cx="3659" cy="121509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5555760" y="3002013"/>
            <a:ext cx="1092869" cy="77133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r 97"/>
          <p:cNvGrpSpPr/>
          <p:nvPr/>
        </p:nvGrpSpPr>
        <p:grpSpPr>
          <a:xfrm>
            <a:off x="421054" y="863480"/>
            <a:ext cx="4278536" cy="670518"/>
            <a:chOff x="561405" y="1151307"/>
            <a:chExt cx="5704715" cy="894024"/>
          </a:xfrm>
        </p:grpSpPr>
        <p:sp>
          <p:nvSpPr>
            <p:cNvPr id="26" name="Rectangle 25"/>
            <p:cNvSpPr/>
            <p:nvPr/>
          </p:nvSpPr>
          <p:spPr>
            <a:xfrm>
              <a:off x="561405" y="1151307"/>
              <a:ext cx="5704715" cy="792088"/>
            </a:xfrm>
            <a:prstGeom prst="rect">
              <a:avLst/>
            </a:prstGeom>
            <a:solidFill>
              <a:srgbClr val="F49D1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594014" y="1254964"/>
              <a:ext cx="14732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Universités,</a:t>
              </a:r>
            </a:p>
            <a:p>
              <a:pPr algn="ctr">
                <a:defRPr/>
              </a:pPr>
              <a:r>
                <a:rPr lang="fr-FR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Ecoles</a:t>
              </a:r>
              <a:r>
                <a:rPr lang="mr-IN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…</a:t>
              </a:r>
              <a:endParaRPr lang="fr-FR" sz="12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3530221" y="1245112"/>
              <a:ext cx="242277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Licences professionnelles,</a:t>
              </a:r>
            </a:p>
            <a:p>
              <a:pPr algn="ctr">
                <a:defRPr/>
              </a:pPr>
              <a:r>
                <a:rPr lang="fr-FR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DUT, BTS</a:t>
              </a:r>
              <a:r>
                <a:rPr lang="mr-IN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…</a:t>
              </a:r>
              <a:endParaRPr lang="fr-FR" sz="11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612068" y="3758740"/>
            <a:ext cx="1620180" cy="6394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1ère année CAP</a:t>
            </a: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2577737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 flipV="1">
            <a:off x="2578287" y="2388596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2576483" y="1457546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4784924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4805446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55133" y="3760508"/>
            <a:ext cx="1500626" cy="63940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2nde professionnelle</a:t>
            </a:r>
          </a:p>
          <a:p>
            <a:pPr algn="ctr">
              <a:defRPr/>
            </a:pPr>
            <a:r>
              <a:rPr lang="fr-FR" sz="1100" i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Familles de métiers ou spécialités</a:t>
            </a:r>
          </a:p>
        </p:txBody>
      </p:sp>
      <p:cxnSp>
        <p:nvCxnSpPr>
          <p:cNvPr id="66" name="Connecteur droit avec flèche 65"/>
          <p:cNvCxnSpPr/>
          <p:nvPr/>
        </p:nvCxnSpPr>
        <p:spPr>
          <a:xfrm flipH="1" flipV="1">
            <a:off x="4799128" y="2385069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7417396" y="590756"/>
            <a:ext cx="9525" cy="207807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3179482" y="2974174"/>
            <a:ext cx="810815" cy="0"/>
          </a:xfrm>
          <a:prstGeom prst="straightConnector1">
            <a:avLst/>
          </a:prstGeom>
          <a:ln w="38100">
            <a:solidFill>
              <a:srgbClr val="3C3C3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V="1">
            <a:off x="7422158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r 95"/>
          <p:cNvGrpSpPr/>
          <p:nvPr/>
        </p:nvGrpSpPr>
        <p:grpSpPr>
          <a:xfrm>
            <a:off x="425116" y="1599838"/>
            <a:ext cx="1272128" cy="795229"/>
            <a:chOff x="566821" y="2133117"/>
            <a:chExt cx="1696170" cy="1060305"/>
          </a:xfrm>
        </p:grpSpPr>
        <p:sp>
          <p:nvSpPr>
            <p:cNvPr id="10" name="Rectangle 9"/>
            <p:cNvSpPr/>
            <p:nvPr/>
          </p:nvSpPr>
          <p:spPr>
            <a:xfrm>
              <a:off x="566821" y="2401334"/>
              <a:ext cx="1429330" cy="792088"/>
            </a:xfrm>
            <a:prstGeom prst="rect">
              <a:avLst/>
            </a:prstGeom>
            <a:solidFill>
              <a:srgbClr val="3C3C3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</a:t>
              </a:r>
            </a:p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générale</a:t>
              </a:r>
            </a:p>
          </p:txBody>
        </p:sp>
        <p:grpSp>
          <p:nvGrpSpPr>
            <p:cNvPr id="4" name="Grouper 79"/>
            <p:cNvGrpSpPr/>
            <p:nvPr/>
          </p:nvGrpSpPr>
          <p:grpSpPr>
            <a:xfrm>
              <a:off x="1725684" y="2133117"/>
              <a:ext cx="537307" cy="537307"/>
              <a:chOff x="1722509" y="2148992"/>
              <a:chExt cx="537307" cy="537307"/>
            </a:xfrm>
          </p:grpSpPr>
          <p:sp>
            <p:nvSpPr>
              <p:cNvPr id="79" name="Ellipse 78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8" name="Image 77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er 96"/>
          <p:cNvGrpSpPr/>
          <p:nvPr/>
        </p:nvGrpSpPr>
        <p:grpSpPr>
          <a:xfrm>
            <a:off x="2048856" y="1597475"/>
            <a:ext cx="1267137" cy="797592"/>
            <a:chOff x="2731808" y="2129966"/>
            <a:chExt cx="1689516" cy="1063456"/>
          </a:xfrm>
        </p:grpSpPr>
        <p:sp>
          <p:nvSpPr>
            <p:cNvPr id="25" name="Rectangle 24"/>
            <p:cNvSpPr/>
            <p:nvPr/>
          </p:nvSpPr>
          <p:spPr>
            <a:xfrm>
              <a:off x="2731808" y="2401334"/>
              <a:ext cx="1539989" cy="792088"/>
            </a:xfrm>
            <a:prstGeom prst="rect">
              <a:avLst/>
            </a:prstGeom>
            <a:solidFill>
              <a:srgbClr val="3C3C3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1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</a:t>
              </a:r>
            </a:p>
            <a:p>
              <a:pPr algn="ctr">
                <a:defRPr/>
              </a:pPr>
              <a:r>
                <a:rPr lang="fr-FR" sz="11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technologique</a:t>
              </a:r>
            </a:p>
          </p:txBody>
        </p:sp>
        <p:grpSp>
          <p:nvGrpSpPr>
            <p:cNvPr id="7" name="Grouper 80"/>
            <p:cNvGrpSpPr/>
            <p:nvPr/>
          </p:nvGrpSpPr>
          <p:grpSpPr>
            <a:xfrm>
              <a:off x="3884017" y="2129966"/>
              <a:ext cx="537307" cy="537307"/>
              <a:chOff x="1722509" y="2148992"/>
              <a:chExt cx="537307" cy="537307"/>
            </a:xfrm>
          </p:grpSpPr>
          <p:sp>
            <p:nvSpPr>
              <p:cNvPr id="82" name="Ellipse 81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3" name="Image 82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8" name="Grouper 99"/>
          <p:cNvGrpSpPr/>
          <p:nvPr/>
        </p:nvGrpSpPr>
        <p:grpSpPr>
          <a:xfrm>
            <a:off x="4082137" y="1600766"/>
            <a:ext cx="1649925" cy="795532"/>
            <a:chOff x="5442849" y="2134355"/>
            <a:chExt cx="2199900" cy="1060709"/>
          </a:xfrm>
        </p:grpSpPr>
        <p:sp>
          <p:nvSpPr>
            <p:cNvPr id="24" name="Rectangle 23"/>
            <p:cNvSpPr/>
            <p:nvPr/>
          </p:nvSpPr>
          <p:spPr>
            <a:xfrm>
              <a:off x="5442849" y="2399692"/>
              <a:ext cx="1928826" cy="7953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 professionnelle</a:t>
              </a:r>
            </a:p>
          </p:txBody>
        </p:sp>
        <p:grpSp>
          <p:nvGrpSpPr>
            <p:cNvPr id="11" name="Grouper 83"/>
            <p:cNvGrpSpPr/>
            <p:nvPr/>
          </p:nvGrpSpPr>
          <p:grpSpPr>
            <a:xfrm>
              <a:off x="7105442" y="2134355"/>
              <a:ext cx="537307" cy="537307"/>
              <a:chOff x="1722509" y="2148992"/>
              <a:chExt cx="537307" cy="537307"/>
            </a:xfrm>
          </p:grpSpPr>
          <p:sp>
            <p:nvSpPr>
              <p:cNvPr id="85" name="Ellipse 84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6" name="Image 85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3" name="Rectangle 22"/>
          <p:cNvSpPr/>
          <p:nvPr/>
        </p:nvSpPr>
        <p:spPr>
          <a:xfrm>
            <a:off x="4082137" y="2649781"/>
            <a:ext cx="1446619" cy="6487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1ère professionnelle</a:t>
            </a:r>
          </a:p>
        </p:txBody>
      </p:sp>
      <p:grpSp>
        <p:nvGrpSpPr>
          <p:cNvPr id="15" name="Grouper 100"/>
          <p:cNvGrpSpPr/>
          <p:nvPr/>
        </p:nvGrpSpPr>
        <p:grpSpPr>
          <a:xfrm>
            <a:off x="6612069" y="2447878"/>
            <a:ext cx="1823545" cy="848935"/>
            <a:chOff x="8816091" y="3263837"/>
            <a:chExt cx="2431393" cy="1131913"/>
          </a:xfrm>
          <a:solidFill>
            <a:srgbClr val="FFC000"/>
          </a:solidFill>
        </p:grpSpPr>
        <p:sp>
          <p:nvSpPr>
            <p:cNvPr id="28" name="Rectangle 27"/>
            <p:cNvSpPr/>
            <p:nvPr/>
          </p:nvSpPr>
          <p:spPr>
            <a:xfrm>
              <a:off x="8816091" y="3531177"/>
              <a:ext cx="2160240" cy="864573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2ème année CAP</a:t>
              </a:r>
            </a:p>
          </p:txBody>
        </p:sp>
        <p:grpSp>
          <p:nvGrpSpPr>
            <p:cNvPr id="29" name="Grouper 92"/>
            <p:cNvGrpSpPr/>
            <p:nvPr/>
          </p:nvGrpSpPr>
          <p:grpSpPr>
            <a:xfrm>
              <a:off x="10710177" y="3263837"/>
              <a:ext cx="537307" cy="537307"/>
              <a:chOff x="1722509" y="2148992"/>
              <a:chExt cx="537307" cy="537307"/>
            </a:xfrm>
            <a:grpFill/>
          </p:grpSpPr>
          <p:sp>
            <p:nvSpPr>
              <p:cNvPr id="94" name="Ellipse 93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5" name="Image 94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2787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22F298-886A-1D4D-B6D9-FF140F2497E0}"/>
              </a:ext>
            </a:extLst>
          </p:cNvPr>
          <p:cNvSpPr/>
          <p:nvPr/>
        </p:nvSpPr>
        <p:spPr>
          <a:xfrm>
            <a:off x="-36512" y="-20538"/>
            <a:ext cx="9289032" cy="52565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43E657-48BB-BF44-A22D-4C9BF933B79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0000"/>
          </a:blip>
          <a:stretch>
            <a:fillRect/>
          </a:stretch>
        </p:blipFill>
        <p:spPr>
          <a:xfrm>
            <a:off x="-48840" y="-474405"/>
            <a:ext cx="9283438" cy="6142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F1037F-5A99-2540-9166-17B39C0E8538}"/>
              </a:ext>
            </a:extLst>
          </p:cNvPr>
          <p:cNvSpPr/>
          <p:nvPr/>
        </p:nvSpPr>
        <p:spPr>
          <a:xfrm>
            <a:off x="623888" y="661988"/>
            <a:ext cx="7896225" cy="3819525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75D607-EC16-AC46-B2F1-D5CF96BF7464}"/>
              </a:ext>
            </a:extLst>
          </p:cNvPr>
          <p:cNvSpPr txBox="1"/>
          <p:nvPr/>
        </p:nvSpPr>
        <p:spPr>
          <a:xfrm>
            <a:off x="838200" y="806942"/>
            <a:ext cx="7467600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23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LES SPÉCIFICITÉS</a:t>
            </a:r>
          </a:p>
          <a:p>
            <a:pPr algn="ctr"/>
            <a:r>
              <a:rPr lang="fr-FR" sz="23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DE L’ENSEIGNEMENT CATHOLIQUE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DA5005-109B-AF4B-B942-4E17901F1BE9}"/>
              </a:ext>
            </a:extLst>
          </p:cNvPr>
          <p:cNvSpPr txBox="1"/>
          <p:nvPr/>
        </p:nvSpPr>
        <p:spPr>
          <a:xfrm>
            <a:off x="755576" y="1635646"/>
            <a:ext cx="7560469" cy="25006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LIBRE CHOIX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C3C3B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ACCUEIL INDIVIDUALISÉ (ENTRETIEN INDIVIDUEL)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C3C3B"/>
              </a:solidFill>
              <a:latin typeface="Myriad Pro" charset="0"/>
              <a:ea typeface="Myriad Pro Light" charset="0"/>
              <a:cs typeface="Myriad Pro Light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 Light" charset="0"/>
                <a:cs typeface="Myriad Pro Light" charset="0"/>
              </a:rPr>
              <a:t>ACCOMPAGNEMENT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C3C3B"/>
              </a:solidFill>
              <a:latin typeface="Myriad Pro" charset="0"/>
              <a:ea typeface="Myriad Pro Light" charset="0"/>
              <a:cs typeface="Myriad Pro Light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 Light" charset="0"/>
                <a:cs typeface="Myriad Pro Light" charset="0"/>
              </a:rPr>
              <a:t>LE PROJET DU JEUNE EST PREMIER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C3C3B"/>
              </a:solidFill>
              <a:latin typeface="Myriad Pro" charset="0"/>
              <a:ea typeface="Myriad Pro Light" charset="0"/>
              <a:cs typeface="Myriad Pro Light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 Light" charset="0"/>
                <a:cs typeface="Myriad Pro Light" charset="0"/>
              </a:rPr>
              <a:t>RELATION DE CONFIANCE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C3C3B"/>
              </a:solidFill>
              <a:latin typeface="Myriad Pro" charset="0"/>
              <a:ea typeface="Myriad Pro Light" charset="0"/>
              <a:cs typeface="Myriad Pro Light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C3C3B"/>
                </a:solidFill>
                <a:latin typeface="Myriad Pro" charset="0"/>
                <a:ea typeface="Myriad Pro Light" charset="0"/>
                <a:cs typeface="Myriad Pro Light" charset="0"/>
              </a:rPr>
              <a:t>FAIRE GRANDIR EN HUMANITÉ</a:t>
            </a:r>
            <a:r>
              <a:rPr lang="fr-FR" dirty="0">
                <a:solidFill>
                  <a:srgbClr val="3C3C3B"/>
                </a:solidFill>
                <a:latin typeface="Myriad Pro" charset="0"/>
                <a:ea typeface="Myriad Pro Light" charset="0"/>
                <a:cs typeface="Myriad Pro Light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" name="Rectangle 1"/>
          <p:cNvSpPr/>
          <p:nvPr/>
        </p:nvSpPr>
        <p:spPr>
          <a:xfrm>
            <a:off x="683568" y="699542"/>
            <a:ext cx="7896225" cy="3819525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0" y="1419622"/>
            <a:ext cx="756046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tx1"/>
                </a:solidFill>
                <a:hlinkClick r:id="rId2"/>
              </a:rPr>
              <a:t>Un chemin vers l'excellence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endParaRPr lang="fr-FR" b="1" dirty="0">
              <a:solidFill>
                <a:schemeClr val="tx1"/>
              </a:solidFill>
              <a:latin typeface="Myriad Pro" charset="0"/>
              <a:ea typeface="Myriad Pro Light" charset="0"/>
              <a:cs typeface="Myriad Pro Light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grayscl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r="11864" b="18260"/>
          <a:stretch/>
        </p:blipFill>
        <p:spPr>
          <a:xfrm>
            <a:off x="827584" y="1995686"/>
            <a:ext cx="3888432" cy="2481663"/>
          </a:xfrm>
          <a:prstGeom prst="rect">
            <a:avLst/>
          </a:prstGeom>
        </p:spPr>
      </p:pic>
      <p:pic>
        <p:nvPicPr>
          <p:cNvPr id="7" name="Image 6" descr="CDI 3 Coin lecture.jpg"/>
          <p:cNvPicPr>
            <a:picLocks noChangeAspect="1"/>
          </p:cNvPicPr>
          <p:nvPr/>
        </p:nvPicPr>
        <p:blipFill>
          <a:blip r:embed="rId4" cstate="print">
            <a:grayscl/>
            <a:alphaModFix amt="35000"/>
          </a:blip>
          <a:srcRect/>
          <a:stretch>
            <a:fillRect/>
          </a:stretch>
        </p:blipFill>
        <p:spPr bwMode="auto">
          <a:xfrm>
            <a:off x="4860032" y="1995686"/>
            <a:ext cx="36744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5459945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018E4151-1DC7-4C4C-BF0F-62C7D8B1D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B2C062C0-37AC-4F82-8D8D-8E7096E7A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2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63FEBA99-45E3-4F43-A842-C93D7A416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CE6C8B-6438-4A26-BE6B-70C29D10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27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1DEEFE3C-69F7-4B4C-ACFC-95F12ADA4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62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C086E124-04DB-44AA-8878-BA0FC96D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3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699542"/>
            <a:ext cx="3024336" cy="3822016"/>
          </a:xfrm>
        </p:spPr>
        <p:txBody>
          <a:bodyPr/>
          <a:lstStyle/>
          <a:p>
            <a:r>
              <a:rPr lang="fr-FR" sz="2000" dirty="0"/>
              <a:t>Voie Professionnelle, Voie Technologique, Voie Générale,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Une voie de réussite pour chacun</a:t>
            </a:r>
            <a:br>
              <a:rPr lang="fr-FR" sz="2000" dirty="0"/>
            </a:br>
            <a:br>
              <a:rPr lang="fr-FR" sz="2000" dirty="0"/>
            </a:br>
            <a:br>
              <a:rPr lang="fr-FR" sz="2000" dirty="0"/>
            </a:br>
            <a:endParaRPr lang="fr-FR" sz="2000" dirty="0"/>
          </a:p>
        </p:txBody>
      </p:sp>
      <p:pic>
        <p:nvPicPr>
          <p:cNvPr id="4" name="Google Shape;14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94036" y="0"/>
            <a:ext cx="58765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b="1826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cxnSp>
        <p:nvCxnSpPr>
          <p:cNvPr id="73" name="Connecteur droit avec flèche 72"/>
          <p:cNvCxnSpPr/>
          <p:nvPr/>
        </p:nvCxnSpPr>
        <p:spPr>
          <a:xfrm flipV="1">
            <a:off x="7422158" y="3296813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459610" y="1454801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1055" y="3758741"/>
            <a:ext cx="2686477" cy="642942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2</a:t>
            </a:r>
            <a:r>
              <a:rPr lang="fr-FR" sz="1200" baseline="300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nde</a:t>
            </a: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 générale</a:t>
            </a:r>
          </a:p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et technologique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1055" y="2650138"/>
            <a:ext cx="1080120" cy="648072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1ère générale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8856" y="2651536"/>
            <a:ext cx="1154992" cy="645277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Première</a:t>
            </a:r>
          </a:p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technologique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956099" y="1459994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958608" y="2392107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764293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7175" y="4671583"/>
            <a:ext cx="8639175" cy="378619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COLLEGE / 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PREPA PRO / 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SEGPA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7175" y="171451"/>
            <a:ext cx="8639175" cy="413147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21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INSERTION PROFESSIONNELLE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179482" y="4080212"/>
            <a:ext cx="810815" cy="0"/>
          </a:xfrm>
          <a:prstGeom prst="straightConnector1">
            <a:avLst/>
          </a:prstGeom>
          <a:ln w="38100">
            <a:solidFill>
              <a:srgbClr val="3C3C3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958607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528756" y="2907506"/>
            <a:ext cx="1088532" cy="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 flipV="1">
            <a:off x="1925604" y="584597"/>
            <a:ext cx="1221" cy="278883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3030279" y="3296812"/>
            <a:ext cx="1051858" cy="50182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5210032" y="584671"/>
            <a:ext cx="3659" cy="121509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5555760" y="3002013"/>
            <a:ext cx="1092869" cy="77133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r 97"/>
          <p:cNvGrpSpPr/>
          <p:nvPr/>
        </p:nvGrpSpPr>
        <p:grpSpPr>
          <a:xfrm>
            <a:off x="421054" y="863480"/>
            <a:ext cx="4278536" cy="670518"/>
            <a:chOff x="561405" y="1151307"/>
            <a:chExt cx="5704715" cy="894024"/>
          </a:xfrm>
        </p:grpSpPr>
        <p:sp>
          <p:nvSpPr>
            <p:cNvPr id="26" name="Rectangle 25"/>
            <p:cNvSpPr/>
            <p:nvPr/>
          </p:nvSpPr>
          <p:spPr>
            <a:xfrm>
              <a:off x="561405" y="1151307"/>
              <a:ext cx="5704715" cy="792088"/>
            </a:xfrm>
            <a:prstGeom prst="rect">
              <a:avLst/>
            </a:prstGeom>
            <a:solidFill>
              <a:srgbClr val="F49D1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594014" y="1254964"/>
              <a:ext cx="14732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Universités,</a:t>
              </a:r>
            </a:p>
            <a:p>
              <a:pPr algn="ctr">
                <a:defRPr/>
              </a:pPr>
              <a:r>
                <a:rPr lang="fr-FR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Ecoles</a:t>
              </a:r>
              <a:r>
                <a:rPr lang="mr-IN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…</a:t>
              </a:r>
              <a:endParaRPr lang="fr-FR" sz="12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3530221" y="1245112"/>
              <a:ext cx="242277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Licences professionnelles,</a:t>
              </a:r>
            </a:p>
            <a:p>
              <a:pPr algn="ctr">
                <a:defRPr/>
              </a:pPr>
              <a:r>
                <a:rPr lang="fr-FR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DUT, BTS</a:t>
              </a:r>
              <a:r>
                <a:rPr lang="mr-IN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…</a:t>
              </a:r>
              <a:endParaRPr lang="fr-FR" sz="11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612068" y="3758740"/>
            <a:ext cx="1620180" cy="6394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1ère année CAP</a:t>
            </a: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2577737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 flipV="1">
            <a:off x="2578287" y="2388596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2576483" y="1457546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4784924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4805446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55133" y="3760508"/>
            <a:ext cx="1500626" cy="63940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2nde professionnelle</a:t>
            </a:r>
          </a:p>
          <a:p>
            <a:pPr algn="ctr">
              <a:defRPr/>
            </a:pPr>
            <a:r>
              <a:rPr lang="fr-FR" sz="1100" i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Familles de métiers ou spécialités</a:t>
            </a:r>
          </a:p>
        </p:txBody>
      </p:sp>
      <p:cxnSp>
        <p:nvCxnSpPr>
          <p:cNvPr id="66" name="Connecteur droit avec flèche 65"/>
          <p:cNvCxnSpPr/>
          <p:nvPr/>
        </p:nvCxnSpPr>
        <p:spPr>
          <a:xfrm flipH="1" flipV="1">
            <a:off x="4799128" y="2385069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7417396" y="590756"/>
            <a:ext cx="9525" cy="207807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3179482" y="2974174"/>
            <a:ext cx="810815" cy="0"/>
          </a:xfrm>
          <a:prstGeom prst="straightConnector1">
            <a:avLst/>
          </a:prstGeom>
          <a:ln w="38100">
            <a:solidFill>
              <a:srgbClr val="3C3C3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V="1">
            <a:off x="7422158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r 95"/>
          <p:cNvGrpSpPr/>
          <p:nvPr/>
        </p:nvGrpSpPr>
        <p:grpSpPr>
          <a:xfrm>
            <a:off x="425116" y="1599838"/>
            <a:ext cx="1272128" cy="795229"/>
            <a:chOff x="566821" y="2133117"/>
            <a:chExt cx="1696170" cy="1060305"/>
          </a:xfrm>
        </p:grpSpPr>
        <p:sp>
          <p:nvSpPr>
            <p:cNvPr id="10" name="Rectangle 9"/>
            <p:cNvSpPr/>
            <p:nvPr/>
          </p:nvSpPr>
          <p:spPr>
            <a:xfrm>
              <a:off x="566821" y="2401334"/>
              <a:ext cx="1429330" cy="792088"/>
            </a:xfrm>
            <a:prstGeom prst="rect">
              <a:avLst/>
            </a:prstGeom>
            <a:solidFill>
              <a:srgbClr val="3C3C3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</a:t>
              </a:r>
            </a:p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générale</a:t>
              </a:r>
            </a:p>
          </p:txBody>
        </p:sp>
        <p:grpSp>
          <p:nvGrpSpPr>
            <p:cNvPr id="4" name="Grouper 79"/>
            <p:cNvGrpSpPr/>
            <p:nvPr/>
          </p:nvGrpSpPr>
          <p:grpSpPr>
            <a:xfrm>
              <a:off x="1725684" y="2133117"/>
              <a:ext cx="537307" cy="537307"/>
              <a:chOff x="1722509" y="2148992"/>
              <a:chExt cx="537307" cy="537307"/>
            </a:xfrm>
          </p:grpSpPr>
          <p:sp>
            <p:nvSpPr>
              <p:cNvPr id="79" name="Ellipse 78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8" name="Image 77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er 96"/>
          <p:cNvGrpSpPr/>
          <p:nvPr/>
        </p:nvGrpSpPr>
        <p:grpSpPr>
          <a:xfrm>
            <a:off x="2048856" y="1597475"/>
            <a:ext cx="1267137" cy="797592"/>
            <a:chOff x="2731808" y="2129966"/>
            <a:chExt cx="1689516" cy="1063456"/>
          </a:xfrm>
        </p:grpSpPr>
        <p:sp>
          <p:nvSpPr>
            <p:cNvPr id="25" name="Rectangle 24"/>
            <p:cNvSpPr/>
            <p:nvPr/>
          </p:nvSpPr>
          <p:spPr>
            <a:xfrm>
              <a:off x="2731808" y="2401334"/>
              <a:ext cx="1539989" cy="792088"/>
            </a:xfrm>
            <a:prstGeom prst="rect">
              <a:avLst/>
            </a:prstGeom>
            <a:solidFill>
              <a:srgbClr val="3C3C3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1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</a:t>
              </a:r>
            </a:p>
            <a:p>
              <a:pPr algn="ctr">
                <a:defRPr/>
              </a:pPr>
              <a:r>
                <a:rPr lang="fr-FR" sz="11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technologique</a:t>
              </a:r>
            </a:p>
          </p:txBody>
        </p:sp>
        <p:grpSp>
          <p:nvGrpSpPr>
            <p:cNvPr id="7" name="Grouper 80"/>
            <p:cNvGrpSpPr/>
            <p:nvPr/>
          </p:nvGrpSpPr>
          <p:grpSpPr>
            <a:xfrm>
              <a:off x="3884017" y="2129966"/>
              <a:ext cx="537307" cy="537307"/>
              <a:chOff x="1722509" y="2148992"/>
              <a:chExt cx="537307" cy="537307"/>
            </a:xfrm>
          </p:grpSpPr>
          <p:sp>
            <p:nvSpPr>
              <p:cNvPr id="82" name="Ellipse 81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3" name="Image 82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8" name="Grouper 99"/>
          <p:cNvGrpSpPr/>
          <p:nvPr/>
        </p:nvGrpSpPr>
        <p:grpSpPr>
          <a:xfrm>
            <a:off x="4082137" y="1600766"/>
            <a:ext cx="1649925" cy="795532"/>
            <a:chOff x="5442849" y="2134355"/>
            <a:chExt cx="2199900" cy="1060709"/>
          </a:xfrm>
        </p:grpSpPr>
        <p:sp>
          <p:nvSpPr>
            <p:cNvPr id="24" name="Rectangle 23"/>
            <p:cNvSpPr/>
            <p:nvPr/>
          </p:nvSpPr>
          <p:spPr>
            <a:xfrm>
              <a:off x="5442849" y="2399692"/>
              <a:ext cx="1928826" cy="7953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 professionnelle</a:t>
              </a:r>
            </a:p>
          </p:txBody>
        </p:sp>
        <p:grpSp>
          <p:nvGrpSpPr>
            <p:cNvPr id="11" name="Grouper 83"/>
            <p:cNvGrpSpPr/>
            <p:nvPr/>
          </p:nvGrpSpPr>
          <p:grpSpPr>
            <a:xfrm>
              <a:off x="7105442" y="2134355"/>
              <a:ext cx="537307" cy="537307"/>
              <a:chOff x="1722509" y="2148992"/>
              <a:chExt cx="537307" cy="537307"/>
            </a:xfrm>
          </p:grpSpPr>
          <p:sp>
            <p:nvSpPr>
              <p:cNvPr id="85" name="Ellipse 84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6" name="Image 85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3" name="Rectangle 22"/>
          <p:cNvSpPr/>
          <p:nvPr/>
        </p:nvSpPr>
        <p:spPr>
          <a:xfrm>
            <a:off x="4082137" y="2649781"/>
            <a:ext cx="1446619" cy="6487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1ère professionnelle</a:t>
            </a:r>
          </a:p>
        </p:txBody>
      </p:sp>
      <p:grpSp>
        <p:nvGrpSpPr>
          <p:cNvPr id="15" name="Grouper 100"/>
          <p:cNvGrpSpPr/>
          <p:nvPr/>
        </p:nvGrpSpPr>
        <p:grpSpPr>
          <a:xfrm>
            <a:off x="6612069" y="2447878"/>
            <a:ext cx="1823545" cy="848935"/>
            <a:chOff x="8816091" y="3263837"/>
            <a:chExt cx="2431393" cy="1131913"/>
          </a:xfrm>
          <a:solidFill>
            <a:srgbClr val="FFC000"/>
          </a:solidFill>
        </p:grpSpPr>
        <p:sp>
          <p:nvSpPr>
            <p:cNvPr id="28" name="Rectangle 27"/>
            <p:cNvSpPr/>
            <p:nvPr/>
          </p:nvSpPr>
          <p:spPr>
            <a:xfrm>
              <a:off x="8816091" y="3531177"/>
              <a:ext cx="2160240" cy="864573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2ème année CAP</a:t>
              </a:r>
            </a:p>
          </p:txBody>
        </p:sp>
        <p:grpSp>
          <p:nvGrpSpPr>
            <p:cNvPr id="29" name="Grouper 92"/>
            <p:cNvGrpSpPr/>
            <p:nvPr/>
          </p:nvGrpSpPr>
          <p:grpSpPr>
            <a:xfrm>
              <a:off x="10710177" y="3263837"/>
              <a:ext cx="537307" cy="537307"/>
              <a:chOff x="1722509" y="2148992"/>
              <a:chExt cx="537307" cy="537307"/>
            </a:xfrm>
            <a:grpFill/>
          </p:grpSpPr>
          <p:sp>
            <p:nvSpPr>
              <p:cNvPr id="94" name="Ellipse 93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5" name="Image 94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278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PBO1742.JPG"/>
          <p:cNvPicPr>
            <a:picLocks noChangeAspect="1"/>
          </p:cNvPicPr>
          <p:nvPr/>
        </p:nvPicPr>
        <p:blipFill>
          <a:blip r:embed="rId2" cstate="print">
            <a:alphaModFix amt="35000"/>
            <a:grayscl/>
          </a:blip>
          <a:srcRect/>
          <a:stretch>
            <a:fillRect/>
          </a:stretch>
        </p:blipFill>
        <p:spPr bwMode="auto">
          <a:xfrm flipH="1">
            <a:off x="-1" y="-464942"/>
            <a:ext cx="9144000" cy="610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osange 4"/>
          <p:cNvSpPr/>
          <p:nvPr/>
        </p:nvSpPr>
        <p:spPr>
          <a:xfrm>
            <a:off x="2469597" y="486816"/>
            <a:ext cx="4204805" cy="4204805"/>
          </a:xfrm>
          <a:prstGeom prst="diamond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959560" y="1308382"/>
            <a:ext cx="3188369" cy="13311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3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- 1 -</a:t>
            </a:r>
          </a:p>
          <a:p>
            <a:pPr algn="ctr"/>
            <a:r>
              <a:rPr lang="fr-FR" sz="28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LA VOIE</a:t>
            </a:r>
          </a:p>
          <a:p>
            <a:pPr algn="ctr"/>
            <a:r>
              <a:rPr lang="fr-FR" sz="24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PROFESSIONNELLE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67744" y="3079725"/>
            <a:ext cx="4572000" cy="50013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/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PRÉPARER UN CAP </a:t>
            </a:r>
          </a:p>
          <a:p>
            <a:pPr algn="ctr"/>
            <a:r>
              <a:rPr lang="fr-FR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OU UN BAC PROFESSIONNEL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3657391" y="2784917"/>
            <a:ext cx="1792706" cy="0"/>
          </a:xfrm>
          <a:prstGeom prst="line">
            <a:avLst/>
          </a:prstGeom>
          <a:ln w="38100">
            <a:solidFill>
              <a:srgbClr val="3C3C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5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6614" y="1421354"/>
            <a:ext cx="6123028" cy="9004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F49D1E"/>
                </a:solidFill>
                <a:latin typeface="Myriad Pro" charset="0"/>
                <a:ea typeface="Myriad Pro" charset="0"/>
                <a:cs typeface="Myriad Pro" charset="0"/>
              </a:rPr>
              <a:t>LA VOIE PROFESSIONNELLE,</a:t>
            </a:r>
          </a:p>
          <a:p>
            <a:r>
              <a:rPr lang="fr-FR" sz="2800" dirty="0">
                <a:solidFill>
                  <a:srgbClr val="F49D1E"/>
                </a:solidFill>
                <a:latin typeface="Myriad Pro Light" charset="0"/>
                <a:ea typeface="Myriad Pro Light" charset="0"/>
                <a:cs typeface="Myriad Pro Light" charset="0"/>
              </a:rPr>
              <a:t>VOIE DE LA RÉUSSITE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66613" y="2508422"/>
            <a:ext cx="7495674" cy="227449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Un enseignement professionnel par des professionnels</a:t>
            </a:r>
          </a:p>
          <a:p>
            <a:pPr marL="0" indent="0">
              <a:buNone/>
            </a:pPr>
            <a:endParaRPr lang="fr-FR" sz="600" dirty="0">
              <a:solidFill>
                <a:srgbClr val="3C3C3B"/>
              </a:solidFill>
              <a:latin typeface="Myriad Pro Light" charset="0"/>
              <a:ea typeface="Myriad Pro Light" charset="0"/>
              <a:cs typeface="Myriad Pro Light" charset="0"/>
            </a:endParaRPr>
          </a:p>
          <a:p>
            <a:r>
              <a:rPr lang="fr-FR" sz="19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Apprendre par le concret</a:t>
            </a:r>
          </a:p>
          <a:p>
            <a:r>
              <a:rPr lang="fr-FR" sz="19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Articuler savoirs et savoir-faire</a:t>
            </a:r>
          </a:p>
          <a:p>
            <a:r>
              <a:rPr lang="fr-FR" sz="19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S’intéresser aux métiers d’un secteur d’activités</a:t>
            </a:r>
          </a:p>
          <a:p>
            <a:r>
              <a:rPr lang="fr-FR" sz="19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Avoir un rythme et des conditions d’apprentissage différents</a:t>
            </a:r>
          </a:p>
          <a:p>
            <a:r>
              <a:rPr lang="fr-FR" sz="19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rPr>
              <a:t>Intégrer le monde de l’entreprise</a:t>
            </a:r>
          </a:p>
          <a:p>
            <a:endParaRPr lang="fr-FR" sz="1900" dirty="0">
              <a:solidFill>
                <a:srgbClr val="3C3C3B"/>
              </a:solidFill>
              <a:latin typeface="Myriad Pro Light" charset="0"/>
              <a:ea typeface="Myriad Pro Light" charset="0"/>
              <a:cs typeface="Myriad Pro Light" charset="0"/>
            </a:endParaRPr>
          </a:p>
        </p:txBody>
      </p:sp>
      <p:pic>
        <p:nvPicPr>
          <p:cNvPr id="8" name="Image 7" descr="_PBO1742.JPG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1800549" y="741"/>
            <a:ext cx="1929650" cy="118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ati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9452" y="0"/>
            <a:ext cx="1890000" cy="118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PICT0021.jpg"/>
          <p:cNvPicPr>
            <a:picLocks noChangeAspect="1"/>
          </p:cNvPicPr>
          <p:nvPr/>
        </p:nvPicPr>
        <p:blipFill rotWithShape="1">
          <a:blip r:embed="rId4" cstate="print"/>
          <a:srcRect t="8709" b="7672"/>
          <a:stretch/>
        </p:blipFill>
        <p:spPr bwMode="auto">
          <a:xfrm>
            <a:off x="3730199" y="0"/>
            <a:ext cx="1890000" cy="118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Normandie et examen cap mbc 063.jpg"/>
          <p:cNvPicPr>
            <a:picLocks noChangeAspect="1"/>
          </p:cNvPicPr>
          <p:nvPr/>
        </p:nvPicPr>
        <p:blipFill rotWithShape="1">
          <a:blip r:embed="rId5" cstate="print"/>
          <a:srcRect t="16321" b="36614"/>
          <a:stretch/>
        </p:blipFill>
        <p:spPr bwMode="auto">
          <a:xfrm>
            <a:off x="5620199" y="0"/>
            <a:ext cx="1890000" cy="118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direction\Pictures\chemille robert d arbrissel_PBO1833.jpg"/>
          <p:cNvPicPr>
            <a:picLocks noChangeAspect="1" noChangeArrowheads="1"/>
          </p:cNvPicPr>
          <p:nvPr/>
        </p:nvPicPr>
        <p:blipFill rotWithShape="1">
          <a:blip r:embed="rId6" cstate="print"/>
          <a:srcRect t="21934" b="21934"/>
          <a:stretch/>
        </p:blipFill>
        <p:spPr bwMode="auto">
          <a:xfrm>
            <a:off x="7510199" y="-58073"/>
            <a:ext cx="1703375" cy="124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-139148" y="1123122"/>
            <a:ext cx="9422295" cy="92737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22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6614" y="1176421"/>
            <a:ext cx="8677387" cy="74725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rgbClr val="F49D1E"/>
                </a:solidFill>
                <a:latin typeface="Myriad Pro" charset="0"/>
                <a:ea typeface="Myriad Pro" charset="0"/>
                <a:cs typeface="Myriad Pro" charset="0"/>
              </a:rPr>
              <a:t>AU PROGRAMME </a:t>
            </a:r>
            <a:r>
              <a:rPr lang="fr-FR" sz="2000" dirty="0">
                <a:solidFill>
                  <a:srgbClr val="F49D1E"/>
                </a:solidFill>
                <a:latin typeface="Myriad Pro Light" charset="0"/>
                <a:ea typeface="Myriad Pro Light" charset="0"/>
                <a:cs typeface="Myriad Pro Light" charset="0"/>
              </a:rPr>
              <a:t>D’UN BAC PRO</a:t>
            </a:r>
          </a:p>
        </p:txBody>
      </p:sp>
      <p:pic>
        <p:nvPicPr>
          <p:cNvPr id="8" name="Image 7" descr="_PBO1742.JP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1800549" y="741"/>
            <a:ext cx="1929650" cy="118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ati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" y="0"/>
            <a:ext cx="1776545" cy="118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PICT0021.jpg"/>
          <p:cNvPicPr>
            <a:picLocks noChangeAspect="1"/>
          </p:cNvPicPr>
          <p:nvPr/>
        </p:nvPicPr>
        <p:blipFill rotWithShape="1">
          <a:blip r:embed="rId5" cstate="print"/>
          <a:srcRect t="8709" b="7672"/>
          <a:stretch/>
        </p:blipFill>
        <p:spPr bwMode="auto">
          <a:xfrm>
            <a:off x="3730199" y="0"/>
            <a:ext cx="1890000" cy="118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Normandie et examen cap mbc 063.jpg"/>
          <p:cNvPicPr>
            <a:picLocks noChangeAspect="1"/>
          </p:cNvPicPr>
          <p:nvPr/>
        </p:nvPicPr>
        <p:blipFill rotWithShape="1">
          <a:blip r:embed="rId6" cstate="print"/>
          <a:srcRect t="16321" b="36614"/>
          <a:stretch/>
        </p:blipFill>
        <p:spPr bwMode="auto">
          <a:xfrm>
            <a:off x="5620199" y="0"/>
            <a:ext cx="1890000" cy="118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direction\Pictures\chemille robert d arbrissel_PBO1833.jpg"/>
          <p:cNvPicPr>
            <a:picLocks noChangeAspect="1" noChangeArrowheads="1"/>
          </p:cNvPicPr>
          <p:nvPr/>
        </p:nvPicPr>
        <p:blipFill rotWithShape="1">
          <a:blip r:embed="rId7" cstate="print"/>
          <a:srcRect t="21934" b="21934"/>
          <a:stretch/>
        </p:blipFill>
        <p:spPr bwMode="auto">
          <a:xfrm>
            <a:off x="7510199" y="-58073"/>
            <a:ext cx="1609799" cy="124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1181569"/>
            <a:ext cx="9119997" cy="34289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AC29D61A-6FA5-794C-9F45-CEF1D51C52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744247"/>
              </p:ext>
            </p:extLst>
          </p:nvPr>
        </p:nvGraphicFramePr>
        <p:xfrm>
          <a:off x="323528" y="1851670"/>
          <a:ext cx="4211960" cy="2726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64B1940D-CD20-DF44-81F9-7C02B6E1D6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809817"/>
              </p:ext>
            </p:extLst>
          </p:nvPr>
        </p:nvGraphicFramePr>
        <p:xfrm>
          <a:off x="4355976" y="1851670"/>
          <a:ext cx="4588768" cy="2773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88384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0;p27">
            <a:extLst>
              <a:ext uri="{FF2B5EF4-FFF2-40B4-BE49-F238E27FC236}">
                <a16:creationId xmlns:a16="http://schemas.microsoft.com/office/drawing/2014/main" id="{A2CCA13B-6412-B44A-938D-1D00ABC581DD}"/>
              </a:ext>
            </a:extLst>
          </p:cNvPr>
          <p:cNvPicPr preferRelativeResize="0"/>
          <p:nvPr/>
        </p:nvPicPr>
        <p:blipFill>
          <a:blip r:embed="rId2">
            <a:grayscl/>
            <a:alphaModFix amt="35000"/>
          </a:blip>
          <a:stretch>
            <a:fillRect/>
          </a:stretch>
        </p:blipFill>
        <p:spPr>
          <a:xfrm>
            <a:off x="-63304" y="-61565"/>
            <a:ext cx="9233870" cy="808205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7F24E5-1EC4-6C4F-BAEB-222247A012AB}"/>
              </a:ext>
            </a:extLst>
          </p:cNvPr>
          <p:cNvSpPr/>
          <p:nvPr/>
        </p:nvSpPr>
        <p:spPr>
          <a:xfrm>
            <a:off x="467544" y="634265"/>
            <a:ext cx="3764393" cy="4049048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9DC3E-9D21-9046-AFB6-7AB24B08E819}"/>
              </a:ext>
            </a:extLst>
          </p:cNvPr>
          <p:cNvSpPr/>
          <p:nvPr/>
        </p:nvSpPr>
        <p:spPr>
          <a:xfrm>
            <a:off x="4932040" y="634265"/>
            <a:ext cx="3764393" cy="4049048"/>
          </a:xfrm>
          <a:prstGeom prst="rect">
            <a:avLst/>
          </a:prstGeom>
          <a:solidFill>
            <a:srgbClr val="F49D1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F89DDCF-1AFB-CF41-9B0B-21FC3AFC73C1}"/>
              </a:ext>
            </a:extLst>
          </p:cNvPr>
          <p:cNvSpPr txBox="1"/>
          <p:nvPr/>
        </p:nvSpPr>
        <p:spPr>
          <a:xfrm>
            <a:off x="621548" y="841459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Myriad Pro" panose="020B0503030403020204" pitchFamily="34" charset="0"/>
              </a:rPr>
              <a:t>LE LYCÉE PROFESSIONNEL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2C0A36C-8405-2B4D-8B9D-AA5D814FE9E2}"/>
              </a:ext>
            </a:extLst>
          </p:cNvPr>
          <p:cNvSpPr txBox="1"/>
          <p:nvPr/>
        </p:nvSpPr>
        <p:spPr>
          <a:xfrm>
            <a:off x="5086044" y="841459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Myriad Pro" panose="020B0503030403020204" pitchFamily="34" charset="0"/>
              </a:rPr>
              <a:t>L’APPRENTISSAGE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09F4377-F455-4244-B955-C6243B988F04}"/>
              </a:ext>
            </a:extLst>
          </p:cNvPr>
          <p:cNvSpPr txBox="1"/>
          <p:nvPr/>
        </p:nvSpPr>
        <p:spPr>
          <a:xfrm>
            <a:off x="611560" y="1779662"/>
            <a:ext cx="3374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Myriad Pro Light" panose="020B0403030403020204" pitchFamily="34" charset="0"/>
              </a:rPr>
              <a:t>Accompagnement</a:t>
            </a:r>
          </a:p>
          <a:p>
            <a:pPr algn="ctr"/>
            <a:endParaRPr lang="fr-FR" sz="1800" dirty="0">
              <a:latin typeface="Myriad Pro Light" panose="020B0403030403020204" pitchFamily="34" charset="0"/>
            </a:endParaRPr>
          </a:p>
          <a:p>
            <a:pPr algn="ctr"/>
            <a:r>
              <a:rPr lang="fr-FR" sz="1800" dirty="0">
                <a:latin typeface="Myriad Pro Light" panose="020B0403030403020204" pitchFamily="34" charset="0"/>
              </a:rPr>
              <a:t>Projet en construction</a:t>
            </a:r>
          </a:p>
          <a:p>
            <a:pPr algn="ctr"/>
            <a:endParaRPr lang="fr-FR" sz="1800" dirty="0">
              <a:latin typeface="Myriad Pro Light" panose="020B0403030403020204" pitchFamily="34" charset="0"/>
            </a:endParaRPr>
          </a:p>
          <a:p>
            <a:pPr algn="ctr"/>
            <a:r>
              <a:rPr lang="fr-FR" sz="1800" dirty="0">
                <a:latin typeface="Myriad Pro Light" panose="020B0403030403020204" pitchFamily="34" charset="0"/>
              </a:rPr>
              <a:t>Enseignement général</a:t>
            </a:r>
          </a:p>
          <a:p>
            <a:pPr algn="ctr"/>
            <a:endParaRPr lang="fr-FR" sz="1800" dirty="0">
              <a:latin typeface="Myriad Pro Light" panose="020B0403030403020204" pitchFamily="34" charset="0"/>
            </a:endParaRPr>
          </a:p>
          <a:p>
            <a:pPr algn="ctr"/>
            <a:r>
              <a:rPr lang="fr-FR" sz="1800" dirty="0">
                <a:latin typeface="Myriad Pro Light" panose="020B0403030403020204" pitchFamily="34" charset="0"/>
              </a:rPr>
              <a:t>Statut de lycéen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478CD69-02A8-544A-8354-AAE6C09B22F8}"/>
              </a:ext>
            </a:extLst>
          </p:cNvPr>
          <p:cNvSpPr txBox="1"/>
          <p:nvPr/>
        </p:nvSpPr>
        <p:spPr>
          <a:xfrm>
            <a:off x="5127042" y="1419622"/>
            <a:ext cx="33743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Myriad Pro Light" panose="020B0403030403020204" pitchFamily="34" charset="0"/>
              </a:rPr>
              <a:t>Autonomie</a:t>
            </a:r>
          </a:p>
          <a:p>
            <a:pPr algn="ctr"/>
            <a:endParaRPr lang="fr-FR" sz="1800" dirty="0">
              <a:latin typeface="Myriad Pro Light" panose="020B0403030403020204" pitchFamily="34" charset="0"/>
            </a:endParaRPr>
          </a:p>
          <a:p>
            <a:pPr algn="ctr"/>
            <a:r>
              <a:rPr lang="fr-FR" sz="1800" dirty="0">
                <a:latin typeface="Myriad Pro Light" panose="020B0403030403020204" pitchFamily="34" charset="0"/>
              </a:rPr>
              <a:t>Maturité</a:t>
            </a:r>
          </a:p>
          <a:p>
            <a:pPr algn="ctr"/>
            <a:endParaRPr lang="fr-FR" sz="1800" dirty="0">
              <a:latin typeface="Myriad Pro Light" panose="020B0403030403020204" pitchFamily="34" charset="0"/>
            </a:endParaRPr>
          </a:p>
          <a:p>
            <a:pPr algn="ctr"/>
            <a:r>
              <a:rPr lang="fr-FR" sz="1800" dirty="0">
                <a:latin typeface="Myriad Pro Light" panose="020B0403030403020204" pitchFamily="34" charset="0"/>
              </a:rPr>
              <a:t>Statut d’apprenti (salarié)</a:t>
            </a:r>
          </a:p>
          <a:p>
            <a:pPr algn="ctr"/>
            <a:endParaRPr lang="fr-FR" sz="1800" dirty="0">
              <a:latin typeface="Myriad Pro Light" panose="020B0403030403020204" pitchFamily="34" charset="0"/>
            </a:endParaRPr>
          </a:p>
          <a:p>
            <a:pPr algn="ctr"/>
            <a:r>
              <a:rPr lang="fr-FR" sz="1800" dirty="0">
                <a:latin typeface="Myriad Pro Light" panose="020B0403030403020204" pitchFamily="34" charset="0"/>
              </a:rPr>
              <a:t>35h</a:t>
            </a:r>
          </a:p>
          <a:p>
            <a:pPr algn="ctr"/>
            <a:endParaRPr lang="fr-FR" sz="1800" dirty="0">
              <a:latin typeface="Myriad Pro Light" panose="020B0403030403020204" pitchFamily="34" charset="0"/>
            </a:endParaRPr>
          </a:p>
          <a:p>
            <a:pPr algn="ctr"/>
            <a:r>
              <a:rPr lang="fr-FR" sz="1800" dirty="0">
                <a:latin typeface="Myriad Pro Light" panose="020B0403030403020204" pitchFamily="34" charset="0"/>
              </a:rPr>
              <a:t>Congés payés (5 semaines)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b="1826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cxnSp>
        <p:nvCxnSpPr>
          <p:cNvPr id="73" name="Connecteur droit avec flèche 72"/>
          <p:cNvCxnSpPr/>
          <p:nvPr/>
        </p:nvCxnSpPr>
        <p:spPr>
          <a:xfrm flipV="1">
            <a:off x="7422158" y="3296813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459610" y="1454801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1055" y="3758741"/>
            <a:ext cx="2686477" cy="642942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2</a:t>
            </a:r>
            <a:r>
              <a:rPr lang="fr-FR" sz="1200" baseline="300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nde</a:t>
            </a: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 générale</a:t>
            </a:r>
          </a:p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et technologique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1055" y="2650138"/>
            <a:ext cx="1080120" cy="648072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1ère générale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8856" y="2651536"/>
            <a:ext cx="1154992" cy="645277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Première</a:t>
            </a:r>
          </a:p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technologique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956099" y="1459994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958608" y="2392107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764293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7175" y="4671583"/>
            <a:ext cx="8639175" cy="378619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COLLEGE / 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PREPA PRO / 3</a:t>
            </a:r>
            <a:r>
              <a:rPr lang="fr-FR" sz="1900" baseline="300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ème</a:t>
            </a:r>
            <a:r>
              <a:rPr lang="fr-FR" sz="19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 SEGPA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7175" y="171451"/>
            <a:ext cx="8639175" cy="413147"/>
          </a:xfrm>
          <a:prstGeom prst="rect">
            <a:avLst/>
          </a:prstGeom>
          <a:solidFill>
            <a:srgbClr val="F49D1E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2100" dirty="0">
                <a:solidFill>
                  <a:srgbClr val="3C3C3B"/>
                </a:solidFill>
                <a:latin typeface="Myriad Pro" charset="0"/>
                <a:ea typeface="Myriad Pro" charset="0"/>
                <a:cs typeface="Myriad Pro" charset="0"/>
              </a:rPr>
              <a:t>INSERTION PROFESSIONNELLE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179482" y="4080212"/>
            <a:ext cx="810815" cy="0"/>
          </a:xfrm>
          <a:prstGeom prst="straightConnector1">
            <a:avLst/>
          </a:prstGeom>
          <a:ln w="38100">
            <a:solidFill>
              <a:srgbClr val="3C3C3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958607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528756" y="2907506"/>
            <a:ext cx="1088532" cy="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 flipV="1">
            <a:off x="1925604" y="584597"/>
            <a:ext cx="1221" cy="278883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3030279" y="3296812"/>
            <a:ext cx="1051858" cy="50182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5210032" y="584671"/>
            <a:ext cx="3659" cy="121509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5555760" y="3002013"/>
            <a:ext cx="1092869" cy="77133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r 97"/>
          <p:cNvGrpSpPr/>
          <p:nvPr/>
        </p:nvGrpSpPr>
        <p:grpSpPr>
          <a:xfrm>
            <a:off x="421054" y="863480"/>
            <a:ext cx="4278536" cy="670518"/>
            <a:chOff x="561405" y="1151307"/>
            <a:chExt cx="5704715" cy="894024"/>
          </a:xfrm>
        </p:grpSpPr>
        <p:sp>
          <p:nvSpPr>
            <p:cNvPr id="26" name="Rectangle 25"/>
            <p:cNvSpPr/>
            <p:nvPr/>
          </p:nvSpPr>
          <p:spPr>
            <a:xfrm>
              <a:off x="561405" y="1151307"/>
              <a:ext cx="5704715" cy="792088"/>
            </a:xfrm>
            <a:prstGeom prst="rect">
              <a:avLst/>
            </a:prstGeom>
            <a:solidFill>
              <a:srgbClr val="F49D1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594014" y="1254964"/>
              <a:ext cx="14732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Universités,</a:t>
              </a:r>
            </a:p>
            <a:p>
              <a:pPr algn="ctr">
                <a:defRPr/>
              </a:pPr>
              <a:r>
                <a:rPr lang="fr-FR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Ecoles</a:t>
              </a:r>
              <a:r>
                <a:rPr lang="mr-IN" sz="12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…</a:t>
              </a:r>
              <a:endParaRPr lang="fr-FR" sz="12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3530221" y="1245112"/>
              <a:ext cx="242277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Licences professionnelles,</a:t>
              </a:r>
            </a:p>
            <a:p>
              <a:pPr algn="ctr">
                <a:defRPr/>
              </a:pPr>
              <a:r>
                <a:rPr lang="fr-FR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DUT, BTS</a:t>
              </a:r>
              <a:r>
                <a:rPr lang="mr-IN" sz="1100" dirty="0">
                  <a:solidFill>
                    <a:srgbClr val="3C3C3B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…</a:t>
              </a:r>
              <a:endParaRPr lang="fr-FR" sz="1100" dirty="0">
                <a:solidFill>
                  <a:srgbClr val="3C3C3B"/>
                </a:solidFill>
                <a:latin typeface="Myriad Pro Light" charset="0"/>
                <a:ea typeface="Myriad Pro Light" charset="0"/>
                <a:cs typeface="Myriad Pro Light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612068" y="3758740"/>
            <a:ext cx="1620180" cy="6394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1ère année CAP</a:t>
            </a: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2577737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 flipV="1">
            <a:off x="2578287" y="2388596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2576483" y="1457546"/>
            <a:ext cx="2508" cy="353241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4784924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4805446" y="3297171"/>
            <a:ext cx="0" cy="476180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55133" y="3760508"/>
            <a:ext cx="1500626" cy="63940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2nde professionnelle</a:t>
            </a:r>
          </a:p>
          <a:p>
            <a:pPr algn="ctr">
              <a:defRPr/>
            </a:pPr>
            <a:r>
              <a:rPr lang="fr-FR" sz="1100" i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Familles de métiers ou spécialités</a:t>
            </a:r>
          </a:p>
        </p:txBody>
      </p:sp>
      <p:cxnSp>
        <p:nvCxnSpPr>
          <p:cNvPr id="66" name="Connecteur droit avec flèche 65"/>
          <p:cNvCxnSpPr/>
          <p:nvPr/>
        </p:nvCxnSpPr>
        <p:spPr>
          <a:xfrm flipH="1" flipV="1">
            <a:off x="4799128" y="2385069"/>
            <a:ext cx="5015" cy="259787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7417396" y="590756"/>
            <a:ext cx="9525" cy="2078078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3179482" y="2974174"/>
            <a:ext cx="810815" cy="0"/>
          </a:xfrm>
          <a:prstGeom prst="straightConnector1">
            <a:avLst/>
          </a:prstGeom>
          <a:ln w="38100">
            <a:solidFill>
              <a:srgbClr val="3C3C3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V="1">
            <a:off x="7422158" y="4399730"/>
            <a:ext cx="0" cy="270272"/>
          </a:xfrm>
          <a:prstGeom prst="straightConnector1">
            <a:avLst/>
          </a:prstGeom>
          <a:ln w="38100">
            <a:solidFill>
              <a:srgbClr val="3C3C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r 95"/>
          <p:cNvGrpSpPr/>
          <p:nvPr/>
        </p:nvGrpSpPr>
        <p:grpSpPr>
          <a:xfrm>
            <a:off x="425116" y="1599838"/>
            <a:ext cx="1272128" cy="795229"/>
            <a:chOff x="566821" y="2133117"/>
            <a:chExt cx="1696170" cy="1060305"/>
          </a:xfrm>
        </p:grpSpPr>
        <p:sp>
          <p:nvSpPr>
            <p:cNvPr id="10" name="Rectangle 9"/>
            <p:cNvSpPr/>
            <p:nvPr/>
          </p:nvSpPr>
          <p:spPr>
            <a:xfrm>
              <a:off x="566821" y="2401334"/>
              <a:ext cx="1429330" cy="792088"/>
            </a:xfrm>
            <a:prstGeom prst="rect">
              <a:avLst/>
            </a:prstGeom>
            <a:solidFill>
              <a:srgbClr val="3C3C3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</a:t>
              </a:r>
            </a:p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générale</a:t>
              </a:r>
            </a:p>
          </p:txBody>
        </p:sp>
        <p:grpSp>
          <p:nvGrpSpPr>
            <p:cNvPr id="4" name="Grouper 79"/>
            <p:cNvGrpSpPr/>
            <p:nvPr/>
          </p:nvGrpSpPr>
          <p:grpSpPr>
            <a:xfrm>
              <a:off x="1725684" y="2133117"/>
              <a:ext cx="537307" cy="537307"/>
              <a:chOff x="1722509" y="2148992"/>
              <a:chExt cx="537307" cy="537307"/>
            </a:xfrm>
          </p:grpSpPr>
          <p:sp>
            <p:nvSpPr>
              <p:cNvPr id="79" name="Ellipse 78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8" name="Image 77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er 96"/>
          <p:cNvGrpSpPr/>
          <p:nvPr/>
        </p:nvGrpSpPr>
        <p:grpSpPr>
          <a:xfrm>
            <a:off x="2048856" y="1597475"/>
            <a:ext cx="1267137" cy="797592"/>
            <a:chOff x="2731808" y="2129966"/>
            <a:chExt cx="1689516" cy="1063456"/>
          </a:xfrm>
        </p:grpSpPr>
        <p:sp>
          <p:nvSpPr>
            <p:cNvPr id="25" name="Rectangle 24"/>
            <p:cNvSpPr/>
            <p:nvPr/>
          </p:nvSpPr>
          <p:spPr>
            <a:xfrm>
              <a:off x="2731808" y="2401334"/>
              <a:ext cx="1539989" cy="792088"/>
            </a:xfrm>
            <a:prstGeom prst="rect">
              <a:avLst/>
            </a:prstGeom>
            <a:solidFill>
              <a:srgbClr val="3C3C3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1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</a:t>
              </a:r>
            </a:p>
            <a:p>
              <a:pPr algn="ctr">
                <a:defRPr/>
              </a:pPr>
              <a:r>
                <a:rPr lang="fr-FR" sz="1100" dirty="0">
                  <a:solidFill>
                    <a:schemeClr val="bg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technologique</a:t>
              </a:r>
            </a:p>
          </p:txBody>
        </p:sp>
        <p:grpSp>
          <p:nvGrpSpPr>
            <p:cNvPr id="7" name="Grouper 80"/>
            <p:cNvGrpSpPr/>
            <p:nvPr/>
          </p:nvGrpSpPr>
          <p:grpSpPr>
            <a:xfrm>
              <a:off x="3884017" y="2129966"/>
              <a:ext cx="537307" cy="537307"/>
              <a:chOff x="1722509" y="2148992"/>
              <a:chExt cx="537307" cy="537307"/>
            </a:xfrm>
          </p:grpSpPr>
          <p:sp>
            <p:nvSpPr>
              <p:cNvPr id="82" name="Ellipse 81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3" name="Image 82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8" name="Grouper 99"/>
          <p:cNvGrpSpPr/>
          <p:nvPr/>
        </p:nvGrpSpPr>
        <p:grpSpPr>
          <a:xfrm>
            <a:off x="4082137" y="1600766"/>
            <a:ext cx="1649925" cy="795532"/>
            <a:chOff x="5442849" y="2134355"/>
            <a:chExt cx="2199900" cy="1060709"/>
          </a:xfrm>
        </p:grpSpPr>
        <p:sp>
          <p:nvSpPr>
            <p:cNvPr id="24" name="Rectangle 23"/>
            <p:cNvSpPr/>
            <p:nvPr/>
          </p:nvSpPr>
          <p:spPr>
            <a:xfrm>
              <a:off x="5442849" y="2399692"/>
              <a:ext cx="1928826" cy="7953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Terminale professionnelle</a:t>
              </a:r>
            </a:p>
          </p:txBody>
        </p:sp>
        <p:grpSp>
          <p:nvGrpSpPr>
            <p:cNvPr id="11" name="Grouper 83"/>
            <p:cNvGrpSpPr/>
            <p:nvPr/>
          </p:nvGrpSpPr>
          <p:grpSpPr>
            <a:xfrm>
              <a:off x="7105442" y="2134355"/>
              <a:ext cx="537307" cy="537307"/>
              <a:chOff x="1722509" y="2148992"/>
              <a:chExt cx="537307" cy="537307"/>
            </a:xfrm>
          </p:grpSpPr>
          <p:sp>
            <p:nvSpPr>
              <p:cNvPr id="85" name="Ellipse 84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6" name="Image 85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3" name="Rectangle 22"/>
          <p:cNvSpPr/>
          <p:nvPr/>
        </p:nvSpPr>
        <p:spPr>
          <a:xfrm>
            <a:off x="4082137" y="2649781"/>
            <a:ext cx="1446619" cy="6487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rPr>
              <a:t>1ère professionnelle</a:t>
            </a:r>
          </a:p>
        </p:txBody>
      </p:sp>
      <p:grpSp>
        <p:nvGrpSpPr>
          <p:cNvPr id="15" name="Grouper 100"/>
          <p:cNvGrpSpPr/>
          <p:nvPr/>
        </p:nvGrpSpPr>
        <p:grpSpPr>
          <a:xfrm>
            <a:off x="6612069" y="2447878"/>
            <a:ext cx="1823545" cy="848935"/>
            <a:chOff x="8816091" y="3263837"/>
            <a:chExt cx="2431393" cy="1131913"/>
          </a:xfrm>
          <a:solidFill>
            <a:srgbClr val="FFC000"/>
          </a:solidFill>
        </p:grpSpPr>
        <p:sp>
          <p:nvSpPr>
            <p:cNvPr id="28" name="Rectangle 27"/>
            <p:cNvSpPr/>
            <p:nvPr/>
          </p:nvSpPr>
          <p:spPr>
            <a:xfrm>
              <a:off x="8816091" y="3531177"/>
              <a:ext cx="2160240" cy="864573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Myriad Pro Light" charset="0"/>
                  <a:ea typeface="Myriad Pro Light" charset="0"/>
                  <a:cs typeface="Myriad Pro Light" charset="0"/>
                </a:rPr>
                <a:t>2ème année CAP</a:t>
              </a:r>
            </a:p>
          </p:txBody>
        </p:sp>
        <p:grpSp>
          <p:nvGrpSpPr>
            <p:cNvPr id="29" name="Grouper 92"/>
            <p:cNvGrpSpPr/>
            <p:nvPr/>
          </p:nvGrpSpPr>
          <p:grpSpPr>
            <a:xfrm>
              <a:off x="10710177" y="3263837"/>
              <a:ext cx="537307" cy="537307"/>
              <a:chOff x="1722509" y="2148992"/>
              <a:chExt cx="537307" cy="537307"/>
            </a:xfrm>
            <a:grpFill/>
          </p:grpSpPr>
          <p:sp>
            <p:nvSpPr>
              <p:cNvPr id="94" name="Ellipse 93"/>
              <p:cNvSpPr/>
              <p:nvPr/>
            </p:nvSpPr>
            <p:spPr>
              <a:xfrm>
                <a:off x="1722509" y="2148992"/>
                <a:ext cx="537307" cy="53730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5" name="Image 94" descr="diplome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0425" y="2244775"/>
                <a:ext cx="342223" cy="3397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278785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830</Words>
  <Application>Microsoft Office PowerPoint</Application>
  <PresentationFormat>Affichage à l'écran (16:9)</PresentationFormat>
  <Paragraphs>207</Paragraphs>
  <Slides>25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Myriad Pro</vt:lpstr>
      <vt:lpstr>Georgia</vt:lpstr>
      <vt:lpstr>Myriad Pro Light</vt:lpstr>
      <vt:lpstr>Simple Light</vt:lpstr>
      <vt:lpstr>L’ENSEIGNEMENT CATHOLIQUE</vt:lpstr>
      <vt:lpstr>Présentation PowerPoint</vt:lpstr>
      <vt:lpstr>Voie Professionnelle, Voie Technologique, Voie Générale,  Une voie de réussite pour chacun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L’ENSEIGNEMENT CATHOLIQUE</dc:title>
  <dc:creator>Pascal Vendé</dc:creator>
  <cp:lastModifiedBy>Chauveau</cp:lastModifiedBy>
  <cp:revision>155</cp:revision>
  <dcterms:modified xsi:type="dcterms:W3CDTF">2021-11-02T08:10:32Z</dcterms:modified>
</cp:coreProperties>
</file>